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1C7DD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120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s://github.com/evanserlangga/IBMDSPFP"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vanserlangga/IBMDSPFP/blob/ae5350a75d04afc0344e178494715908fb1de441/labs_jupyter_spacex_Data_wrangling.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vanserlangga/IBMDSPFP/blob/ae5350a75d04afc0344e178494715908fb1de441/edadataviz.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vanserlangga/IBMDSPFP/blob/ae5350a75d04afc0344e178494715908fb1de441/jupyter-labs-eda-sql-coursera_sqllite.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vanserlangga/IBMDSPFP/blob/ae5350a75d04afc0344e178494715908fb1de441/lab_jupyter_launch_site_location.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vanserlangga/IBMDSPFP/blob/289c3bb6d51329c83454dfe144674c1d9fba7a1b/spacex_dash_app.py"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github.com/evanserlangga/IBMDSPFP/blob/289c3bb6d51329c83454dfe144674c1d9fba7a1b/SpaceX_Machine_Learning_Prediction_Part_5_jupyterlite.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hyperlink" Target="https://en.wikipedia.org/wiki/SpaceX" TargetMode="External"/><Relationship Id="rId4" Type="http://schemas.openxmlformats.org/officeDocument/2006/relationships/hyperlink" Target="https://github.com/evanserlangga/IBMDSPFP"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github.com/evanserlangga/IBMDSPFP/blob/ae5350a75d04afc0344e178494715908fb1de441/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github.com/evanserlangga/IBMDSPFP/blob/ae5350a75d04afc0344e178494715908fb1de441/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rPr>
              <a:t>Ignatius Evans </a:t>
            </a:r>
            <a:r>
              <a:rPr lang="en-US" b="1" dirty="0" err="1">
                <a:solidFill>
                  <a:schemeClr val="bg2"/>
                </a:solidFill>
                <a:latin typeface="Abadi"/>
                <a:ea typeface="SF Pro" pitchFamily="2" charset="0"/>
                <a:cs typeface="SF Pro" pitchFamily="2" charset="0"/>
              </a:rPr>
              <a:t>Erlangga</a:t>
            </a:r>
            <a:endParaRPr lang="en-US" b="1" dirty="0">
              <a:solidFill>
                <a:schemeClr val="bg2"/>
              </a:solidFill>
              <a:latin typeface="Abadi"/>
              <a:ea typeface="SF Pro" pitchFamily="2" charset="0"/>
              <a:cs typeface="SF Pro" pitchFamily="2" charset="0"/>
            </a:endParaRPr>
          </a:p>
          <a:p>
            <a:r>
              <a:rPr lang="en-US" b="1" dirty="0">
                <a:solidFill>
                  <a:schemeClr val="bg2"/>
                </a:solidFill>
                <a:latin typeface="Abadi" panose="020B0604020104020204" pitchFamily="34" charset="0"/>
                <a:ea typeface="SF Pro" pitchFamily="2" charset="0"/>
                <a:cs typeface="SF Pro" pitchFamily="2" charset="0"/>
              </a:rPr>
              <a:t>20</a:t>
            </a:r>
            <a:r>
              <a:rPr lang="en-US" b="1" baseline="30000" dirty="0">
                <a:solidFill>
                  <a:schemeClr val="bg2"/>
                </a:solidFill>
                <a:latin typeface="Abadi" panose="020B0604020104020204" pitchFamily="34" charset="0"/>
                <a:ea typeface="SF Pro" pitchFamily="2" charset="0"/>
                <a:cs typeface="SF Pro" pitchFamily="2" charset="0"/>
              </a:rPr>
              <a:t>th</a:t>
            </a:r>
            <a:r>
              <a:rPr lang="en-US" b="1" dirty="0">
                <a:solidFill>
                  <a:schemeClr val="bg2"/>
                </a:solidFill>
                <a:latin typeface="Abadi" panose="020B0604020104020204" pitchFamily="34" charset="0"/>
                <a:ea typeface="SF Pro" pitchFamily="2" charset="0"/>
                <a:cs typeface="SF Pro" pitchFamily="2" charset="0"/>
              </a:rPr>
              <a:t> of June,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692F7CD6-ABC8-4D35-934F-E7E99A4656A3}"/>
              </a:ext>
            </a:extLst>
          </p:cNvPr>
          <p:cNvSpPr txBox="1"/>
          <p:nvPr/>
        </p:nvSpPr>
        <p:spPr>
          <a:xfrm>
            <a:off x="889820" y="5569034"/>
            <a:ext cx="4627060" cy="369332"/>
          </a:xfrm>
          <a:prstGeom prst="rect">
            <a:avLst/>
          </a:prstGeom>
          <a:noFill/>
        </p:spPr>
        <p:txBody>
          <a:bodyPr wrap="square" rtlCol="0">
            <a:spAutoFit/>
          </a:bodyPr>
          <a:lstStyle/>
          <a:p>
            <a:r>
              <a:rPr lang="en-ID" dirty="0">
                <a:solidFill>
                  <a:schemeClr val="bg1"/>
                </a:solidFill>
                <a:hlinkClick r:id="rId4">
                  <a:extLst>
                    <a:ext uri="{A12FA001-AC4F-418D-AE19-62706E023703}">
                      <ahyp:hlinkClr xmlns:ahyp="http://schemas.microsoft.com/office/drawing/2018/hyperlinkcolor" val="tx"/>
                    </a:ext>
                  </a:extLst>
                </a:hlinkClick>
              </a:rPr>
              <a:t>https://github.com/evanserlangga/IBMDSPFP</a:t>
            </a:r>
            <a:endParaRPr lang="en-ID" dirty="0">
              <a:solidFill>
                <a:schemeClr val="bg1"/>
              </a:solidFill>
            </a:endParaRPr>
          </a:p>
        </p:txBody>
      </p:sp>
      <p:pic>
        <p:nvPicPr>
          <p:cNvPr id="4" name="Picture 3">
            <a:extLst>
              <a:ext uri="{FF2B5EF4-FFF2-40B4-BE49-F238E27FC236}">
                <a16:creationId xmlns:a16="http://schemas.microsoft.com/office/drawing/2014/main" id="{7F7A8ED2-01D3-438E-ADFD-892CE7F7407B}"/>
              </a:ext>
            </a:extLst>
          </p:cNvPr>
          <p:cNvPicPr>
            <a:picLocks noChangeAspect="1"/>
          </p:cNvPicPr>
          <p:nvPr/>
        </p:nvPicPr>
        <p:blipFill>
          <a:blip r:embed="rId5"/>
          <a:stretch>
            <a:fillRect/>
          </a:stretch>
        </p:blipFill>
        <p:spPr>
          <a:xfrm>
            <a:off x="497405" y="5569034"/>
            <a:ext cx="392415" cy="369332"/>
          </a:xfrm>
          <a:prstGeom prst="rect">
            <a:avLst/>
          </a:prstGeom>
          <a:ln>
            <a:solidFill>
              <a:srgbClr val="0B49CB"/>
            </a:solidFill>
          </a:ln>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9385"/>
            <a:ext cx="10687961" cy="3371215"/>
          </a:xfrm>
          <a:prstGeom prst="rect">
            <a:avLst/>
          </a:prstGeom>
        </p:spPr>
        <p:txBody>
          <a:bodyPr/>
          <a:lstStyle/>
          <a:p>
            <a:pPr marL="0" indent="0" algn="just">
              <a:buNone/>
            </a:pPr>
            <a:r>
              <a:rPr lang="en-US" sz="2000" dirty="0">
                <a:latin typeface="Abadi" panose="020B0604020104020204" pitchFamily="34" charset="0"/>
              </a:rPr>
              <a:t>To create a training label with landing outcomes where successful landings are represented as 1 and failures as 0, follow these steps:</a:t>
            </a:r>
          </a:p>
          <a:p>
            <a:pPr marL="342900" indent="-342900" algn="just">
              <a:buFont typeface="+mj-lt"/>
              <a:buAutoNum type="arabicPeriod"/>
            </a:pPr>
            <a:r>
              <a:rPr lang="en-US" sz="2000" dirty="0">
                <a:latin typeface="Abadi" panose="020B0604020104020204" pitchFamily="34" charset="0"/>
              </a:rPr>
              <a:t>The 'Outcome' column consists of two components: 'Mission Outcome' and 'Landing Location'.</a:t>
            </a:r>
          </a:p>
          <a:p>
            <a:pPr marL="342900" indent="-342900" algn="just">
              <a:buFont typeface="+mj-lt"/>
              <a:buAutoNum type="arabicPeriod"/>
            </a:pPr>
            <a:r>
              <a:rPr lang="en-US" sz="2000" dirty="0">
                <a:latin typeface="Abadi" panose="020B0604020104020204" pitchFamily="34" charset="0"/>
              </a:rPr>
              <a:t>Create a new column called 'class' for the training label. This column will have a value of 1 if the 'Mission Outcome' is True, and 0 otherwise. The value mapping is as follows:</a:t>
            </a:r>
          </a:p>
          <a:p>
            <a:pPr lvl="1" algn="just"/>
            <a:r>
              <a:rPr lang="en-US" sz="2000" dirty="0">
                <a:latin typeface="Abadi" panose="020B0604020104020204" pitchFamily="34" charset="0"/>
              </a:rPr>
              <a:t>True ASDS, True RTLS, and True Ocean are mapped to 1.</a:t>
            </a:r>
          </a:p>
          <a:p>
            <a:pPr lvl="1" algn="just"/>
            <a:r>
              <a:rPr lang="en-US" sz="2000" dirty="0">
                <a:latin typeface="Abadi" panose="020B0604020104020204" pitchFamily="34" charset="0"/>
              </a:rPr>
              <a:t>None </a:t>
            </a:r>
            <a:r>
              <a:rPr lang="en-US" sz="2000" dirty="0" err="1">
                <a:latin typeface="Abadi" panose="020B0604020104020204" pitchFamily="34" charset="0"/>
              </a:rPr>
              <a:t>None</a:t>
            </a:r>
            <a:r>
              <a:rPr lang="en-US" sz="2000" dirty="0">
                <a:latin typeface="Abadi" panose="020B0604020104020204" pitchFamily="34" charset="0"/>
              </a:rPr>
              <a:t>, False ASDS, None ASDS, False Ocean, and False RTLS are mapped to 0.</a:t>
            </a:r>
          </a:p>
          <a:p>
            <a:pPr marL="0" indent="0" algn="just">
              <a:buNone/>
            </a:pPr>
            <a:r>
              <a:rPr lang="en-US" sz="2000" dirty="0">
                <a:latin typeface="Abadi" panose="020B0604020104020204" pitchFamily="34" charset="0"/>
              </a:rPr>
              <a:t>This approach ensures that successful landings are correctly labeled for training the machine learning model.</a:t>
            </a:r>
          </a:p>
          <a:p>
            <a:pPr marL="0" indent="0" algn="just">
              <a:buNone/>
            </a:pPr>
            <a:r>
              <a:rPr lang="en-US" sz="2000" dirty="0">
                <a:latin typeface="Abadi" panose="020B0604020104020204" pitchFamily="34" charset="0"/>
              </a:rPr>
              <a:t>GitHub URL : </a:t>
            </a:r>
          </a:p>
          <a:p>
            <a:pPr marL="0" indent="0" algn="just">
              <a:buNone/>
            </a:pPr>
            <a:r>
              <a:rPr lang="en-US" sz="2000" dirty="0">
                <a:latin typeface="Abadi" panose="020B0604020104020204" pitchFamily="34" charset="0"/>
                <a:hlinkClick r:id="rId3"/>
              </a:rPr>
              <a:t>https://github.com/evanserlangga/IBMDSPFP/blob/ae5350a75d04afc0344e178494715908fb1de441/labs_jupyter_spacex_Data_wrangling.ipynb</a:t>
            </a:r>
            <a:endParaRPr lang="en-US" sz="20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2224"/>
            <a:ext cx="10515601" cy="5027125"/>
          </a:xfrm>
          <a:prstGeom prst="rect">
            <a:avLst/>
          </a:prstGeom>
        </p:spPr>
        <p:txBody>
          <a:bodyPr lIns="91440" tIns="45720" rIns="91440" bIns="45720" anchor="t"/>
          <a:lstStyle/>
          <a:p>
            <a:pPr marL="0" indent="0">
              <a:buNone/>
            </a:pPr>
            <a:r>
              <a:rPr lang="en-US" sz="1800" dirty="0">
                <a:latin typeface="Abadi" panose="020B0604020104020204" pitchFamily="34" charset="0"/>
              </a:rPr>
              <a:t>Exploratory Data Analysis (EDA) was conducted on several variables, including Flight Number, Payload Mass, Launch Site, Orbit, Class, and Year. The analysis involved creating various plots to examine the relationships between these variables:</a:t>
            </a:r>
          </a:p>
          <a:p>
            <a:r>
              <a:rPr lang="en-US" sz="1800" b="1" dirty="0">
                <a:latin typeface="Abadi" panose="020B0604020104020204" pitchFamily="34" charset="0"/>
              </a:rPr>
              <a:t>Flight Number vs. Payload Mass</a:t>
            </a:r>
            <a:endParaRPr lang="en-US" sz="1800" dirty="0">
              <a:latin typeface="Abadi" panose="020B0604020104020204" pitchFamily="34" charset="0"/>
            </a:endParaRPr>
          </a:p>
          <a:p>
            <a:r>
              <a:rPr lang="en-US" sz="1800" b="1" dirty="0">
                <a:latin typeface="Abadi" panose="020B0604020104020204" pitchFamily="34" charset="0"/>
              </a:rPr>
              <a:t>Flight Number vs. Launch Site</a:t>
            </a:r>
            <a:endParaRPr lang="en-US" sz="1800" dirty="0">
              <a:latin typeface="Abadi" panose="020B0604020104020204" pitchFamily="34" charset="0"/>
            </a:endParaRPr>
          </a:p>
          <a:p>
            <a:r>
              <a:rPr lang="en-US" sz="1800" b="1" dirty="0">
                <a:latin typeface="Abadi" panose="020B0604020104020204" pitchFamily="34" charset="0"/>
              </a:rPr>
              <a:t>Payload Mass vs. Launch Site</a:t>
            </a:r>
            <a:endParaRPr lang="en-US" sz="1800" dirty="0">
              <a:latin typeface="Abadi" panose="020B0604020104020204" pitchFamily="34" charset="0"/>
            </a:endParaRPr>
          </a:p>
          <a:p>
            <a:r>
              <a:rPr lang="en-US" sz="1800" b="1" dirty="0">
                <a:latin typeface="Abadi" panose="020B0604020104020204" pitchFamily="34" charset="0"/>
              </a:rPr>
              <a:t>Orbit vs. Success Rate</a:t>
            </a:r>
            <a:endParaRPr lang="en-US" sz="1800" dirty="0">
              <a:latin typeface="Abadi" panose="020B0604020104020204" pitchFamily="34" charset="0"/>
            </a:endParaRPr>
          </a:p>
          <a:p>
            <a:r>
              <a:rPr lang="en-US" sz="1800" b="1" dirty="0">
                <a:latin typeface="Abadi" panose="020B0604020104020204" pitchFamily="34" charset="0"/>
              </a:rPr>
              <a:t>Flight Number vs. Orbit</a:t>
            </a:r>
            <a:endParaRPr lang="en-US" sz="1800" dirty="0">
              <a:latin typeface="Abadi" panose="020B0604020104020204" pitchFamily="34" charset="0"/>
            </a:endParaRPr>
          </a:p>
          <a:p>
            <a:r>
              <a:rPr lang="en-US" sz="1800" b="1" dirty="0">
                <a:latin typeface="Abadi" panose="020B0604020104020204" pitchFamily="34" charset="0"/>
              </a:rPr>
              <a:t>Payload Mass vs. Orbit</a:t>
            </a:r>
            <a:endParaRPr lang="en-US" sz="1800" dirty="0">
              <a:latin typeface="Abadi" panose="020B0604020104020204" pitchFamily="34" charset="0"/>
            </a:endParaRPr>
          </a:p>
          <a:p>
            <a:r>
              <a:rPr lang="en-US" sz="1800" b="1" dirty="0">
                <a:latin typeface="Abadi" panose="020B0604020104020204" pitchFamily="34" charset="0"/>
              </a:rPr>
              <a:t>Success Yearly Trend</a:t>
            </a:r>
            <a:endParaRPr lang="en-US" sz="1800" dirty="0">
              <a:latin typeface="Abadi" panose="020B0604020104020204" pitchFamily="34" charset="0"/>
            </a:endParaRPr>
          </a:p>
          <a:p>
            <a:pPr marL="0" indent="0">
              <a:buNone/>
            </a:pPr>
            <a:r>
              <a:rPr lang="en-US" sz="1800" dirty="0">
                <a:latin typeface="Abadi" panose="020B0604020104020204" pitchFamily="34" charset="0"/>
              </a:rPr>
              <a:t>Scatter plots, line charts, and bar plots were utilized to compare these relationships and determine if significant correlations existed. These insights were crucial for selecting features to train the machine learning model.</a:t>
            </a:r>
          </a:p>
          <a:p>
            <a:pPr marL="0" indent="0">
              <a:buNone/>
            </a:pPr>
            <a:r>
              <a:rPr lang="en-US" sz="1800" dirty="0">
                <a:latin typeface="Abadi" panose="020B0604020104020204" pitchFamily="34" charset="0"/>
              </a:rPr>
              <a:t>GitHub URL : </a:t>
            </a:r>
          </a:p>
          <a:p>
            <a:pPr marL="0" indent="0">
              <a:buNone/>
            </a:pPr>
            <a:r>
              <a:rPr lang="en-US" sz="1800" dirty="0">
                <a:latin typeface="Abadi" panose="020B0604020104020204" pitchFamily="34" charset="0"/>
                <a:hlinkClick r:id="rId3"/>
              </a:rPr>
              <a:t>https://github.com/evanserlangga/IBMDSPFP/blob/ae5350a75d04afc0344e178494715908fb1de441/edadataviz.ipynb</a:t>
            </a: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9374"/>
            <a:ext cx="10278990" cy="4767639"/>
          </a:xfrm>
          <a:prstGeom prst="rect">
            <a:avLst/>
          </a:prstGeom>
        </p:spPr>
        <p:txBody>
          <a:bodyPr lIns="91440" tIns="45720" rIns="91440" bIns="45720" anchor="t"/>
          <a:lstStyle/>
          <a:p>
            <a:pPr algn="just">
              <a:lnSpc>
                <a:spcPct val="100000"/>
              </a:lnSpc>
              <a:spcBef>
                <a:spcPts val="1400"/>
              </a:spcBef>
            </a:pPr>
            <a:r>
              <a:rPr lang="en-US" sz="1400" dirty="0">
                <a:solidFill>
                  <a:schemeClr val="accent3">
                    <a:lumMod val="25000"/>
                  </a:schemeClr>
                </a:solidFill>
                <a:latin typeface="Abadi"/>
              </a:rPr>
              <a:t>SQL queries performed :</a:t>
            </a:r>
          </a:p>
          <a:p>
            <a:pPr algn="just">
              <a:lnSpc>
                <a:spcPct val="100000"/>
              </a:lnSpc>
              <a:spcBef>
                <a:spcPts val="1400"/>
              </a:spcBef>
            </a:pPr>
            <a:r>
              <a:rPr lang="en-US" sz="1400" dirty="0">
                <a:solidFill>
                  <a:schemeClr val="accent3">
                    <a:lumMod val="25000"/>
                  </a:schemeClr>
                </a:solidFill>
                <a:latin typeface="Abadi"/>
              </a:rPr>
              <a:t>Display the names of the unique launch sites in the space mission</a:t>
            </a:r>
          </a:p>
          <a:p>
            <a:pPr algn="just">
              <a:lnSpc>
                <a:spcPct val="100000"/>
              </a:lnSpc>
              <a:spcBef>
                <a:spcPts val="1400"/>
              </a:spcBef>
            </a:pPr>
            <a:r>
              <a:rPr lang="en-US" sz="1400" dirty="0">
                <a:solidFill>
                  <a:schemeClr val="accent3">
                    <a:lumMod val="25000"/>
                  </a:schemeClr>
                </a:solidFill>
                <a:latin typeface="Abadi"/>
              </a:rPr>
              <a:t>Display 5 records where launch sites begin with the string 'CCA’</a:t>
            </a:r>
          </a:p>
          <a:p>
            <a:pPr algn="just">
              <a:lnSpc>
                <a:spcPct val="100000"/>
              </a:lnSpc>
              <a:spcBef>
                <a:spcPts val="1400"/>
              </a:spcBef>
            </a:pPr>
            <a:r>
              <a:rPr lang="en-US" sz="1400" dirty="0">
                <a:solidFill>
                  <a:schemeClr val="accent3">
                    <a:lumMod val="25000"/>
                  </a:schemeClr>
                </a:solidFill>
                <a:latin typeface="Abadi"/>
              </a:rPr>
              <a:t>Display the total payload mass carried by boosters launched by NASA (CRS)</a:t>
            </a:r>
          </a:p>
          <a:p>
            <a:pPr algn="just">
              <a:lnSpc>
                <a:spcPct val="100000"/>
              </a:lnSpc>
              <a:spcBef>
                <a:spcPts val="1400"/>
              </a:spcBef>
            </a:pPr>
            <a:r>
              <a:rPr lang="en-US" sz="1400" dirty="0">
                <a:solidFill>
                  <a:schemeClr val="accent3">
                    <a:lumMod val="25000"/>
                  </a:schemeClr>
                </a:solidFill>
                <a:latin typeface="Abadi"/>
              </a:rPr>
              <a:t>Display average payload mass carried by booster version F9 v1.1</a:t>
            </a:r>
          </a:p>
          <a:p>
            <a:pPr algn="just">
              <a:lnSpc>
                <a:spcPct val="100000"/>
              </a:lnSpc>
              <a:spcBef>
                <a:spcPts val="1400"/>
              </a:spcBef>
            </a:pPr>
            <a:r>
              <a:rPr lang="en-US" sz="1400" dirty="0">
                <a:solidFill>
                  <a:schemeClr val="accent3">
                    <a:lumMod val="25000"/>
                  </a:schemeClr>
                </a:solidFill>
                <a:latin typeface="Abadi"/>
              </a:rPr>
              <a:t>List the date when the first </a:t>
            </a:r>
            <a:r>
              <a:rPr lang="en-US" sz="1400" dirty="0" err="1">
                <a:solidFill>
                  <a:schemeClr val="accent3">
                    <a:lumMod val="25000"/>
                  </a:schemeClr>
                </a:solidFill>
                <a:latin typeface="Abadi"/>
              </a:rPr>
              <a:t>succesful</a:t>
            </a:r>
            <a:r>
              <a:rPr lang="en-US" sz="1400" dirty="0">
                <a:solidFill>
                  <a:schemeClr val="accent3">
                    <a:lumMod val="25000"/>
                  </a:schemeClr>
                </a:solidFill>
                <a:latin typeface="Abadi"/>
              </a:rPr>
              <a:t> landing outcome in ground pad was achieved.</a:t>
            </a:r>
          </a:p>
          <a:p>
            <a:pPr algn="just">
              <a:lnSpc>
                <a:spcPct val="100000"/>
              </a:lnSpc>
              <a:spcBef>
                <a:spcPts val="1400"/>
              </a:spcBef>
            </a:pPr>
            <a:r>
              <a:rPr lang="en-US" sz="1400" dirty="0">
                <a:solidFill>
                  <a:schemeClr val="accent3">
                    <a:lumMod val="25000"/>
                  </a:schemeClr>
                </a:solidFill>
                <a:latin typeface="Abadi"/>
              </a:rPr>
              <a:t>List the names of the boosters which have success in drone ship and have payload mass greater than 4000 but less than 6000</a:t>
            </a:r>
          </a:p>
          <a:p>
            <a:pPr algn="just">
              <a:lnSpc>
                <a:spcPct val="100000"/>
              </a:lnSpc>
              <a:spcBef>
                <a:spcPts val="1400"/>
              </a:spcBef>
            </a:pPr>
            <a:r>
              <a:rPr lang="en-US" sz="1400" dirty="0">
                <a:solidFill>
                  <a:schemeClr val="accent3">
                    <a:lumMod val="25000"/>
                  </a:schemeClr>
                </a:solidFill>
                <a:latin typeface="Abadi"/>
              </a:rPr>
              <a:t>List the total number of successful and failure mission outcomes</a:t>
            </a:r>
          </a:p>
          <a:p>
            <a:pPr algn="just">
              <a:lnSpc>
                <a:spcPct val="100000"/>
              </a:lnSpc>
              <a:spcBef>
                <a:spcPts val="1400"/>
              </a:spcBef>
            </a:pPr>
            <a:r>
              <a:rPr lang="en-US" sz="1400" dirty="0">
                <a:solidFill>
                  <a:schemeClr val="accent3">
                    <a:lumMod val="25000"/>
                  </a:schemeClr>
                </a:solidFill>
                <a:latin typeface="Abadi"/>
              </a:rPr>
              <a:t>List the names of the </a:t>
            </a:r>
            <a:r>
              <a:rPr lang="en-US" sz="1400" dirty="0" err="1">
                <a:solidFill>
                  <a:schemeClr val="accent3">
                    <a:lumMod val="25000"/>
                  </a:schemeClr>
                </a:solidFill>
                <a:latin typeface="Abadi"/>
              </a:rPr>
              <a:t>booster_versions</a:t>
            </a:r>
            <a:r>
              <a:rPr lang="en-US" sz="1400" dirty="0">
                <a:solidFill>
                  <a:schemeClr val="accent3">
                    <a:lumMod val="25000"/>
                  </a:schemeClr>
                </a:solidFill>
                <a:latin typeface="Abadi"/>
              </a:rPr>
              <a:t> which have carried the maximum payload mass. Use a subquery</a:t>
            </a:r>
          </a:p>
          <a:p>
            <a:pPr algn="just">
              <a:lnSpc>
                <a:spcPct val="100000"/>
              </a:lnSpc>
              <a:spcBef>
                <a:spcPts val="1400"/>
              </a:spcBef>
            </a:pPr>
            <a:r>
              <a:rPr lang="en-US" sz="1400" dirty="0">
                <a:solidFill>
                  <a:schemeClr val="accent3">
                    <a:lumMod val="25000"/>
                  </a:schemeClr>
                </a:solidFill>
                <a:latin typeface="Abadi"/>
              </a:rPr>
              <a:t>List the records which will display the month names, failure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in drone ship ,booster versions,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for the months in year 2015</a:t>
            </a:r>
          </a:p>
          <a:p>
            <a:pPr algn="just">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342098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12B25379-2BFF-4C12-BF81-970B6F956AFD}"/>
              </a:ext>
            </a:extLst>
          </p:cNvPr>
          <p:cNvSpPr txBox="1"/>
          <p:nvPr/>
        </p:nvSpPr>
        <p:spPr>
          <a:xfrm>
            <a:off x="7004277" y="141319"/>
            <a:ext cx="4975469" cy="1077218"/>
          </a:xfrm>
          <a:prstGeom prst="rect">
            <a:avLst/>
          </a:prstGeom>
          <a:noFill/>
        </p:spPr>
        <p:txBody>
          <a:bodyPr wrap="square" rtlCol="0">
            <a:spAutoFit/>
          </a:bodyPr>
          <a:lstStyle/>
          <a:p>
            <a:r>
              <a:rPr lang="en-US" sz="1600" dirty="0">
                <a:latin typeface="Abadi" panose="020B0604020104020204" pitchFamily="34" charset="0"/>
              </a:rPr>
              <a:t>GitHub URL :</a:t>
            </a:r>
          </a:p>
          <a:p>
            <a:r>
              <a:rPr lang="en-ID" sz="1600" dirty="0">
                <a:latin typeface="Abadi" panose="020B0604020104020204" pitchFamily="34" charset="0"/>
                <a:hlinkClick r:id="rId3"/>
              </a:rPr>
              <a:t>https://github.com/evanserlangga/IBMDSPFP/blob/ae5350a75d04afc0344e178494715908fb1de441/jupyter-labs-eda-sql-coursera_sqllite.ipynb</a:t>
            </a:r>
            <a:endParaRPr lang="en-ID" sz="1600" dirty="0">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96741"/>
            <a:ext cx="10515600" cy="4351338"/>
          </a:xfrm>
          <a:prstGeom prst="rect">
            <a:avLst/>
          </a:prstGeom>
        </p:spPr>
        <p:txBody>
          <a:bodyPr>
            <a:normAutofit/>
          </a:bodyPr>
          <a:lstStyle/>
          <a:p>
            <a:pPr marL="0" indent="0" algn="just">
              <a:buNone/>
            </a:pPr>
            <a:r>
              <a:rPr lang="en-US" sz="2000" dirty="0">
                <a:latin typeface="Abadi" panose="020B0604020104020204" pitchFamily="34" charset="0"/>
              </a:rPr>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we could discover some of the factors by analyzing the existing launch site locations.</a:t>
            </a:r>
          </a:p>
          <a:p>
            <a:pPr marL="0" indent="0" algn="just">
              <a:buNone/>
            </a:pPr>
            <a:r>
              <a:rPr lang="en-US" sz="2000" dirty="0">
                <a:latin typeface="Abadi" panose="020B0604020104020204" pitchFamily="34" charset="0"/>
              </a:rPr>
              <a:t>Folium maps were used to mark launch sites, indicating both successful and unsuccessful landings, and to demonstrate proximity to key locations such as railways, highways, the coast, and cities. This visualization helps to understand the strategic placement of launch sites and provides insights into the success rates of landings relative to their locations.</a:t>
            </a:r>
          </a:p>
          <a:p>
            <a:pPr marL="0" indent="0" algn="just">
              <a:buNone/>
            </a:pPr>
            <a:endParaRPr lang="en-US" sz="2000" dirty="0">
              <a:latin typeface="Abadi" panose="020B0604020104020204" pitchFamily="34" charset="0"/>
            </a:endParaRPr>
          </a:p>
          <a:p>
            <a:pPr marL="0" indent="0" algn="just">
              <a:buNone/>
            </a:pPr>
            <a:r>
              <a:rPr lang="en-US" sz="2000" dirty="0">
                <a:latin typeface="Abadi" panose="020B0604020104020204" pitchFamily="34" charset="0"/>
              </a:rPr>
              <a:t>GitHub URL :  </a:t>
            </a:r>
          </a:p>
          <a:p>
            <a:pPr marL="0" indent="0" algn="just">
              <a:buNone/>
            </a:pPr>
            <a:r>
              <a:rPr lang="en-US" sz="2000" dirty="0">
                <a:latin typeface="Abadi" panose="020B0604020104020204" pitchFamily="34" charset="0"/>
                <a:hlinkClick r:id="rId3"/>
              </a:rPr>
              <a:t>https://github.com/evanserlangga/IBMDSPFP/blob/ae5350a75d04afc0344e178494715908fb1de441/lab_jupyter_launch_site_location.ipynb</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3184"/>
            <a:ext cx="10515601" cy="4559935"/>
          </a:xfrm>
          <a:prstGeom prst="rect">
            <a:avLst/>
          </a:prstGeom>
        </p:spPr>
        <p:txBody>
          <a:bodyPr vert="horz" lIns="91440" tIns="45720" rIns="91440" bIns="45720" rtlCol="0" anchor="t">
            <a:normAutofit lnSpcReduction="10000"/>
          </a:bodyPr>
          <a:lstStyle/>
          <a:p>
            <a:pPr marL="0" indent="0" algn="just">
              <a:buNone/>
            </a:pPr>
            <a:r>
              <a:rPr lang="en-US" sz="2000" dirty="0">
                <a:latin typeface="Abadi" panose="020B0604020104020204" pitchFamily="34" charset="0"/>
              </a:rPr>
              <a:t>The dashboard includes both a pie chart and a scatter plot for comprehensive data visualization.</a:t>
            </a:r>
          </a:p>
          <a:p>
            <a:pPr algn="just"/>
            <a:r>
              <a:rPr lang="en-US" sz="2000" b="1" dirty="0">
                <a:latin typeface="Abadi" panose="020B0604020104020204" pitchFamily="34" charset="0"/>
              </a:rPr>
              <a:t>Pie Chart</a:t>
            </a:r>
            <a:r>
              <a:rPr lang="en-US" sz="2000" dirty="0">
                <a:latin typeface="Abadi" panose="020B0604020104020204" pitchFamily="34" charset="0"/>
              </a:rPr>
              <a:t>: This chart can display the distribution of successful landings across all launch sites or the success rates of individual launch sites. It effectively visualizes the launch site success rates.</a:t>
            </a:r>
          </a:p>
          <a:p>
            <a:pPr algn="just"/>
            <a:r>
              <a:rPr lang="en-US" sz="2000" b="1" dirty="0">
                <a:latin typeface="Abadi" panose="020B0604020104020204" pitchFamily="34" charset="0"/>
              </a:rPr>
              <a:t>Scatter Plot</a:t>
            </a:r>
            <a:r>
              <a:rPr lang="en-US" sz="2000" dirty="0">
                <a:latin typeface="Abadi" panose="020B0604020104020204" pitchFamily="34" charset="0"/>
              </a:rPr>
              <a:t>: This plot allows for interactive inputs, where users can select either all sites or a specific site, and adjust the payload mass using a slider ranging from 0 to 10,000 kg. The scatter plot helps to observe how success rates vary across different launch sites, payload masses, and booster version categories.</a:t>
            </a:r>
          </a:p>
          <a:p>
            <a:pPr marL="0" indent="0" algn="just">
              <a:buNone/>
            </a:pPr>
            <a:r>
              <a:rPr lang="en-US" sz="2000" dirty="0">
                <a:latin typeface="Abadi" panose="020B0604020104020204" pitchFamily="34" charset="0"/>
              </a:rPr>
              <a:t>These visual tools aid in analyzing the factors influencing successful landings.</a:t>
            </a:r>
          </a:p>
          <a:p>
            <a:pPr marL="0" indent="0" algn="just">
              <a:buNone/>
            </a:pPr>
            <a:endParaRPr lang="en-US" sz="2000" dirty="0">
              <a:latin typeface="Abadi" panose="020B0604020104020204" pitchFamily="34" charset="0"/>
            </a:endParaRPr>
          </a:p>
          <a:p>
            <a:pPr marL="0" indent="0" algn="just">
              <a:buNone/>
            </a:pPr>
            <a:r>
              <a:rPr lang="en-US" sz="2000" dirty="0">
                <a:latin typeface="Abadi" panose="020B0604020104020204" pitchFamily="34" charset="0"/>
              </a:rPr>
              <a:t>GitHub URL : </a:t>
            </a:r>
          </a:p>
          <a:p>
            <a:pPr marL="0" indent="0" algn="just">
              <a:buNone/>
            </a:pPr>
            <a:r>
              <a:rPr lang="en-US" sz="2000" dirty="0">
                <a:latin typeface="Abadi" panose="020B0604020104020204" pitchFamily="34" charset="0"/>
                <a:hlinkClick r:id="rId3"/>
              </a:rPr>
              <a:t>https://github.com/evanserlangga/IBMDSPFP/blob/289c3bb6d51329c83454dfe144674c1d9fba7a1b/spacex_dash_app.py</a:t>
            </a:r>
            <a:endParaRPr lang="en-US" sz="2000" dirty="0">
              <a:latin typeface="Abadi" panose="020B0604020104020204" pitchFamily="34" charset="0"/>
            </a:endParaRPr>
          </a:p>
          <a:p>
            <a:pPr marL="0" indent="0" algn="just">
              <a:buNone/>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a:extLst>
              <a:ext uri="{FF2B5EF4-FFF2-40B4-BE49-F238E27FC236}">
                <a16:creationId xmlns:a16="http://schemas.microsoft.com/office/drawing/2014/main" id="{2E72F4CE-93AE-4367-81CE-111C2B8FEC75}"/>
              </a:ext>
            </a:extLst>
          </p:cNvPr>
          <p:cNvPicPr>
            <a:picLocks noChangeAspect="1"/>
          </p:cNvPicPr>
          <p:nvPr/>
        </p:nvPicPr>
        <p:blipFill>
          <a:blip r:embed="rId3"/>
          <a:stretch>
            <a:fillRect/>
          </a:stretch>
        </p:blipFill>
        <p:spPr>
          <a:xfrm>
            <a:off x="770011" y="1574483"/>
            <a:ext cx="6880723" cy="3964306"/>
          </a:xfrm>
          <a:prstGeom prst="rect">
            <a:avLst/>
          </a:prstGeom>
        </p:spPr>
      </p:pic>
      <p:sp>
        <p:nvSpPr>
          <p:cNvPr id="6" name="Rectangle 5">
            <a:extLst>
              <a:ext uri="{FF2B5EF4-FFF2-40B4-BE49-F238E27FC236}">
                <a16:creationId xmlns:a16="http://schemas.microsoft.com/office/drawing/2014/main" id="{86E27C2B-5347-4042-AFA2-C063F04A2B0A}"/>
              </a:ext>
            </a:extLst>
          </p:cNvPr>
          <p:cNvSpPr/>
          <p:nvPr/>
        </p:nvSpPr>
        <p:spPr>
          <a:xfrm>
            <a:off x="8373126" y="1574483"/>
            <a:ext cx="3426492" cy="39643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tx1"/>
                </a:solidFill>
                <a:latin typeface="Abadi" panose="020B0604020104020204" pitchFamily="34" charset="0"/>
              </a:rPr>
              <a:t>GitHub URL :</a:t>
            </a:r>
          </a:p>
          <a:p>
            <a:pPr algn="just"/>
            <a:r>
              <a:rPr lang="en-US" sz="2000" dirty="0">
                <a:solidFill>
                  <a:schemeClr val="tx1"/>
                </a:solidFill>
                <a:latin typeface="Abadi" panose="020B0604020104020204" pitchFamily="34" charset="0"/>
              </a:rPr>
              <a:t> </a:t>
            </a:r>
            <a:r>
              <a:rPr lang="en-US" sz="2000" dirty="0">
                <a:solidFill>
                  <a:schemeClr val="tx1"/>
                </a:solidFill>
                <a:latin typeface="Abadi" panose="020B0604020104020204" pitchFamily="34" charset="0"/>
                <a:hlinkClick r:id="rId4"/>
              </a:rPr>
              <a:t>https://github.com/evanserlangga/IBMDSPFP/blob/289c3bb6d51329c83454dfe144674c1d9fba7a1b/SpaceX_Machine_Learning_Prediction_Part_5_jupyterlite.ipynb</a:t>
            </a:r>
            <a:endParaRPr lang="en-ID"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17777"/>
            <a:ext cx="10444486" cy="450779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In the upcoming slides, I will provide a comprehensive overview of the work completed during this project. First, I will delve into the results of our exploratory data analysis (EDA), which involved a thorough examination of key variables such as Flight Number, Payload Mass, Launch Site, Orbit, Class, and Year. This analysis helped to identify patterns and relationships within the data that are crucial for developing accurate predictive models. </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Next, I will present an interactive analytics demo through a series of detailed screenshots. This demo will illustrate how advanced visualization tools, including Folium maps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were utilized to create dynamic and insightful visual representations of the data. These visualizations enabled a deeper understanding of the spatial distribution of launch sites, the success rates of landings, and other significant factors influencing mission outcomes. </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Finally, I will share the results of our predictive analysis. This section will cover the development and evaluation of several machine learning models designed to predict the success of Stage 1 rocket landings. I will discuss the model selection process, the tuning of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the performance metrics that indicate the accuracy and reliability of the models. This comprehensive presentation aims to demonstrate the effectiveness of the analytical methods and tools employed in this project, ultimately contributing to Space Y's goal of achieving successful rocket recoveries.</a:t>
            </a:r>
          </a:p>
          <a:p>
            <a:pPr lvl="1" algn="just"/>
            <a:endParaRPr lang="en-US" sz="1800" dirty="0"/>
          </a:p>
          <a:p>
            <a:pPr marL="457200" lvl="1" indent="0" algn="just">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9068FBA-4A02-4217-8062-A330165D499B}"/>
              </a:ext>
            </a:extLst>
          </p:cNvPr>
          <p:cNvPicPr>
            <a:picLocks noChangeAspect="1"/>
          </p:cNvPicPr>
          <p:nvPr/>
        </p:nvPicPr>
        <p:blipFill>
          <a:blip r:embed="rId3"/>
          <a:stretch>
            <a:fillRect/>
          </a:stretch>
        </p:blipFill>
        <p:spPr>
          <a:xfrm>
            <a:off x="770011" y="1615044"/>
            <a:ext cx="10619773" cy="2080929"/>
          </a:xfrm>
          <a:prstGeom prst="rect">
            <a:avLst/>
          </a:prstGeom>
        </p:spPr>
      </p:pic>
      <p:sp>
        <p:nvSpPr>
          <p:cNvPr id="6" name="TextBox 5">
            <a:extLst>
              <a:ext uri="{FF2B5EF4-FFF2-40B4-BE49-F238E27FC236}">
                <a16:creationId xmlns:a16="http://schemas.microsoft.com/office/drawing/2014/main" id="{B28CA769-6A68-4A47-8795-A18C5D2C5F21}"/>
              </a:ext>
            </a:extLst>
          </p:cNvPr>
          <p:cNvSpPr txBox="1"/>
          <p:nvPr/>
        </p:nvSpPr>
        <p:spPr>
          <a:xfrm>
            <a:off x="770011" y="4053840"/>
            <a:ext cx="10515600" cy="1631216"/>
          </a:xfrm>
          <a:prstGeom prst="rect">
            <a:avLst/>
          </a:prstGeom>
          <a:noFill/>
        </p:spPr>
        <p:txBody>
          <a:bodyPr wrap="square" rtlCol="0">
            <a:spAutoFit/>
          </a:bodyPr>
          <a:lstStyle/>
          <a:p>
            <a:pPr algn="just"/>
            <a:r>
              <a:rPr lang="en-US" sz="2000" dirty="0">
                <a:latin typeface="Abadi" panose="020B0604020104020204" pitchFamily="34" charset="0"/>
              </a:rPr>
              <a:t>The graphic indicates a clear increase in the success rate of landings over time, as reflected in the Flight Number. Notably, there appears to be a significant breakthrough around the 20th flight, which substantially boosted the success rate. Additionally, Cape Canaveral Air Force Station (CCAFS) stands out as the primary launch site, handling the highest volume of launches.</a:t>
            </a:r>
            <a:endParaRPr lang="en-ID" sz="20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B814A6A-9D79-4088-969E-8A9E82818A4B}"/>
              </a:ext>
            </a:extLst>
          </p:cNvPr>
          <p:cNvPicPr>
            <a:picLocks noChangeAspect="1"/>
          </p:cNvPicPr>
          <p:nvPr/>
        </p:nvPicPr>
        <p:blipFill>
          <a:blip r:embed="rId3"/>
          <a:stretch>
            <a:fillRect/>
          </a:stretch>
        </p:blipFill>
        <p:spPr>
          <a:xfrm>
            <a:off x="650082" y="1711054"/>
            <a:ext cx="5445918" cy="3435891"/>
          </a:xfrm>
          <a:prstGeom prst="rect">
            <a:avLst/>
          </a:prstGeom>
        </p:spPr>
      </p:pic>
      <p:sp>
        <p:nvSpPr>
          <p:cNvPr id="6" name="TextBox 5">
            <a:extLst>
              <a:ext uri="{FF2B5EF4-FFF2-40B4-BE49-F238E27FC236}">
                <a16:creationId xmlns:a16="http://schemas.microsoft.com/office/drawing/2014/main" id="{90AF9020-6E02-41BB-A7F7-16D8417646DA}"/>
              </a:ext>
            </a:extLst>
          </p:cNvPr>
          <p:cNvSpPr txBox="1"/>
          <p:nvPr/>
        </p:nvSpPr>
        <p:spPr>
          <a:xfrm>
            <a:off x="6614160" y="1711054"/>
            <a:ext cx="4671451" cy="2554545"/>
          </a:xfrm>
          <a:prstGeom prst="rect">
            <a:avLst/>
          </a:prstGeom>
          <a:noFill/>
        </p:spPr>
        <p:txBody>
          <a:bodyPr wrap="square" rtlCol="0">
            <a:spAutoFit/>
          </a:bodyPr>
          <a:lstStyle/>
          <a:p>
            <a:pPr algn="just"/>
            <a:r>
              <a:rPr lang="en-US" sz="2000" dirty="0">
                <a:latin typeface="Abadi" panose="020B0604020104020204" pitchFamily="34" charset="0"/>
              </a:rPr>
              <a:t>The data shows that payload masses predominantly range between 0 and 6000 kg. Furthermore, it appears that different launch sites tend to handle varying payload masses, indicating a potential specialization or preference for certain payload ranges at specific locations.</a:t>
            </a:r>
            <a:endParaRPr lang="en-ID" sz="20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0C38864E-02D2-4189-987E-1CB4B52EB6D3}"/>
              </a:ext>
            </a:extLst>
          </p:cNvPr>
          <p:cNvPicPr>
            <a:picLocks noChangeAspect="1"/>
          </p:cNvPicPr>
          <p:nvPr/>
        </p:nvPicPr>
        <p:blipFill>
          <a:blip r:embed="rId3"/>
          <a:stretch>
            <a:fillRect/>
          </a:stretch>
        </p:blipFill>
        <p:spPr>
          <a:xfrm>
            <a:off x="770011" y="1615440"/>
            <a:ext cx="5438775" cy="4114800"/>
          </a:xfrm>
          <a:prstGeom prst="rect">
            <a:avLst/>
          </a:prstGeom>
        </p:spPr>
      </p:pic>
      <p:sp>
        <p:nvSpPr>
          <p:cNvPr id="6" name="TextBox 5">
            <a:extLst>
              <a:ext uri="{FF2B5EF4-FFF2-40B4-BE49-F238E27FC236}">
                <a16:creationId xmlns:a16="http://schemas.microsoft.com/office/drawing/2014/main" id="{2CCBB69C-B2B4-441C-BCA2-87936E3C5E44}"/>
              </a:ext>
            </a:extLst>
          </p:cNvPr>
          <p:cNvSpPr txBox="1"/>
          <p:nvPr/>
        </p:nvSpPr>
        <p:spPr>
          <a:xfrm>
            <a:off x="6781800" y="1499236"/>
            <a:ext cx="4503811" cy="3970318"/>
          </a:xfrm>
          <a:prstGeom prst="rect">
            <a:avLst/>
          </a:prstGeom>
          <a:noFill/>
        </p:spPr>
        <p:txBody>
          <a:bodyPr wrap="square" rtlCol="0">
            <a:spAutoFit/>
          </a:bodyPr>
          <a:lstStyle/>
          <a:p>
            <a:pPr algn="just"/>
            <a:r>
              <a:rPr lang="en-US" dirty="0">
                <a:latin typeface="Abadi" panose="020B0604020104020204" pitchFamily="34" charset="0"/>
              </a:rPr>
              <a:t>The data analysis reveals the following success rates for different orbits, with sample sizes indicated in parentheses:</a:t>
            </a:r>
          </a:p>
          <a:p>
            <a:pPr algn="just"/>
            <a:endParaRPr lang="en-US" dirty="0">
              <a:latin typeface="Abadi" panose="020B0604020104020204" pitchFamily="34" charset="0"/>
            </a:endParaRPr>
          </a:p>
          <a:p>
            <a:pPr algn="just"/>
            <a:r>
              <a:rPr lang="en-US" dirty="0">
                <a:latin typeface="Abadi" panose="020B0604020104020204" pitchFamily="34" charset="0"/>
              </a:rPr>
              <a:t>- ES-L1 (1), GEO (1), and HEO (1) each have a 100% success rate.</a:t>
            </a:r>
          </a:p>
          <a:p>
            <a:pPr algn="just"/>
            <a:r>
              <a:rPr lang="en-US" dirty="0">
                <a:latin typeface="Abadi" panose="020B0604020104020204" pitchFamily="34" charset="0"/>
              </a:rPr>
              <a:t>- SSO (5) also maintains a 100% success rate.</a:t>
            </a:r>
          </a:p>
          <a:p>
            <a:pPr algn="just"/>
            <a:r>
              <a:rPr lang="en-US" dirty="0">
                <a:latin typeface="Abadi" panose="020B0604020104020204" pitchFamily="34" charset="0"/>
              </a:rPr>
              <a:t>- VLEO (14) shows a decent success rate with a significant number of attempts.</a:t>
            </a:r>
          </a:p>
          <a:p>
            <a:pPr algn="just"/>
            <a:r>
              <a:rPr lang="en-US" dirty="0">
                <a:latin typeface="Abadi" panose="020B0604020104020204" pitchFamily="34" charset="0"/>
              </a:rPr>
              <a:t>- SO (1) has a 0% success rate.</a:t>
            </a:r>
          </a:p>
          <a:p>
            <a:pPr algn="just"/>
            <a:r>
              <a:rPr lang="en-US" dirty="0">
                <a:latin typeface="Abadi" panose="020B0604020104020204" pitchFamily="34" charset="0"/>
              </a:rPr>
              <a:t>- GTO (27) has approximately a 50% success rate but has the largest sample size.</a:t>
            </a:r>
            <a:endParaRPr lang="en-ID" dirty="0">
              <a:latin typeface="Abadi" panose="020B0604020104020204" pitchFamily="34" charset="0"/>
            </a:endParaRPr>
          </a:p>
        </p:txBody>
      </p:sp>
      <p:sp>
        <p:nvSpPr>
          <p:cNvPr id="7" name="TextBox 6">
            <a:extLst>
              <a:ext uri="{FF2B5EF4-FFF2-40B4-BE49-F238E27FC236}">
                <a16:creationId xmlns:a16="http://schemas.microsoft.com/office/drawing/2014/main" id="{A4A85941-6AA0-45F6-9D0F-25B38A092121}"/>
              </a:ext>
            </a:extLst>
          </p:cNvPr>
          <p:cNvSpPr txBox="1"/>
          <p:nvPr/>
        </p:nvSpPr>
        <p:spPr>
          <a:xfrm>
            <a:off x="770011" y="5867400"/>
            <a:ext cx="8099669" cy="707886"/>
          </a:xfrm>
          <a:prstGeom prst="rect">
            <a:avLst/>
          </a:prstGeom>
          <a:noFill/>
        </p:spPr>
        <p:txBody>
          <a:bodyPr wrap="square" rtlCol="0">
            <a:spAutoFit/>
          </a:bodyPr>
          <a:lstStyle/>
          <a:p>
            <a:pPr marL="12700" marR="5080">
              <a:lnSpc>
                <a:spcPct val="100000"/>
              </a:lnSpc>
              <a:spcBef>
                <a:spcPts val="100"/>
              </a:spcBef>
            </a:pPr>
            <a:r>
              <a:rPr lang="en-US" sz="2000" spc="-5" dirty="0">
                <a:latin typeface="Abadi" panose="020B0604020104020204" pitchFamily="34" charset="0"/>
                <a:cs typeface="Carlito"/>
              </a:rPr>
              <a:t>Success </a:t>
            </a:r>
            <a:r>
              <a:rPr lang="en-US" sz="2000" spc="-25" dirty="0">
                <a:latin typeface="Abadi" panose="020B0604020104020204" pitchFamily="34" charset="0"/>
                <a:cs typeface="Carlito"/>
              </a:rPr>
              <a:t>Rate </a:t>
            </a:r>
            <a:r>
              <a:rPr lang="en-US" sz="2000" spc="-20" dirty="0">
                <a:latin typeface="Abadi" panose="020B0604020104020204" pitchFamily="34" charset="0"/>
                <a:cs typeface="Carlito"/>
              </a:rPr>
              <a:t>Scale</a:t>
            </a:r>
            <a:r>
              <a:rPr lang="en-US" sz="2000" spc="-65" dirty="0">
                <a:latin typeface="Abadi" panose="020B0604020104020204" pitchFamily="34" charset="0"/>
                <a:cs typeface="Carlito"/>
              </a:rPr>
              <a:t> </a:t>
            </a:r>
            <a:r>
              <a:rPr lang="en-US" sz="2000" spc="-5" dirty="0">
                <a:latin typeface="Abadi" panose="020B0604020104020204" pitchFamily="34" charset="0"/>
                <a:cs typeface="Carlito"/>
              </a:rPr>
              <a:t>with  </a:t>
            </a:r>
            <a:r>
              <a:rPr lang="en-US" sz="2000" dirty="0">
                <a:latin typeface="Abadi" panose="020B0604020104020204" pitchFamily="34" charset="0"/>
                <a:cs typeface="Carlito"/>
              </a:rPr>
              <a:t>0 as</a:t>
            </a:r>
            <a:r>
              <a:rPr lang="en-US" sz="2000" spc="-70" dirty="0">
                <a:latin typeface="Abadi" panose="020B0604020104020204" pitchFamily="34" charset="0"/>
                <a:cs typeface="Carlito"/>
              </a:rPr>
              <a:t> </a:t>
            </a:r>
            <a:r>
              <a:rPr lang="en-US" sz="2000" spc="-5" dirty="0">
                <a:latin typeface="Abadi" panose="020B0604020104020204" pitchFamily="34" charset="0"/>
                <a:cs typeface="Carlito"/>
              </a:rPr>
              <a:t>0% ;</a:t>
            </a:r>
            <a:endParaRPr lang="en-US" sz="2000" dirty="0">
              <a:latin typeface="Abadi" panose="020B0604020104020204" pitchFamily="34" charset="0"/>
              <a:cs typeface="Carlito"/>
            </a:endParaRPr>
          </a:p>
          <a:p>
            <a:pPr marL="12700" marR="1182370">
              <a:lnSpc>
                <a:spcPct val="100000"/>
              </a:lnSpc>
            </a:pPr>
            <a:r>
              <a:rPr lang="en-US" sz="2000" dirty="0">
                <a:latin typeface="Abadi" panose="020B0604020104020204" pitchFamily="34" charset="0"/>
                <a:cs typeface="Carlito"/>
              </a:rPr>
              <a:t>0.6 as</a:t>
            </a:r>
            <a:r>
              <a:rPr lang="en-US" sz="2000" spc="-195" dirty="0">
                <a:latin typeface="Abadi" panose="020B0604020104020204" pitchFamily="34" charset="0"/>
                <a:cs typeface="Carlito"/>
              </a:rPr>
              <a:t> </a:t>
            </a:r>
            <a:r>
              <a:rPr lang="en-US" sz="2000" dirty="0">
                <a:latin typeface="Abadi" panose="020B0604020104020204" pitchFamily="34" charset="0"/>
                <a:cs typeface="Carlito"/>
              </a:rPr>
              <a:t>60%  ; 1 as</a:t>
            </a:r>
            <a:r>
              <a:rPr lang="en-US" sz="2000" spc="-125" dirty="0">
                <a:latin typeface="Abadi" panose="020B0604020104020204" pitchFamily="34" charset="0"/>
                <a:cs typeface="Carlito"/>
              </a:rPr>
              <a:t> </a:t>
            </a:r>
            <a:r>
              <a:rPr lang="en-US" sz="2000" spc="-5" dirty="0">
                <a:latin typeface="Abadi" panose="020B0604020104020204" pitchFamily="34" charset="0"/>
                <a:cs typeface="Carlito"/>
              </a:rPr>
              <a:t>100%</a:t>
            </a:r>
            <a:endParaRPr lang="en-US" sz="2000" dirty="0">
              <a:latin typeface="Abadi" panose="020B0604020104020204" pitchFamily="34" charset="0"/>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74FBB0B-F0E7-4CF8-85A3-D3FB96CFF290}"/>
              </a:ext>
            </a:extLst>
          </p:cNvPr>
          <p:cNvPicPr>
            <a:picLocks noChangeAspect="1"/>
          </p:cNvPicPr>
          <p:nvPr/>
        </p:nvPicPr>
        <p:blipFill>
          <a:blip r:embed="rId3"/>
          <a:stretch>
            <a:fillRect/>
          </a:stretch>
        </p:blipFill>
        <p:spPr>
          <a:xfrm>
            <a:off x="770011" y="1769991"/>
            <a:ext cx="10515600" cy="2063809"/>
          </a:xfrm>
          <a:prstGeom prst="rect">
            <a:avLst/>
          </a:prstGeom>
        </p:spPr>
      </p:pic>
      <p:sp>
        <p:nvSpPr>
          <p:cNvPr id="6" name="TextBox 5">
            <a:extLst>
              <a:ext uri="{FF2B5EF4-FFF2-40B4-BE49-F238E27FC236}">
                <a16:creationId xmlns:a16="http://schemas.microsoft.com/office/drawing/2014/main" id="{497268AA-CC7C-44A4-A2C1-7A6F66339542}"/>
              </a:ext>
            </a:extLst>
          </p:cNvPr>
          <p:cNvSpPr txBox="1"/>
          <p:nvPr/>
        </p:nvSpPr>
        <p:spPr>
          <a:xfrm>
            <a:off x="770011" y="4236720"/>
            <a:ext cx="10515600" cy="1938992"/>
          </a:xfrm>
          <a:prstGeom prst="rect">
            <a:avLst/>
          </a:prstGeom>
          <a:noFill/>
        </p:spPr>
        <p:txBody>
          <a:bodyPr wrap="square" rtlCol="0">
            <a:spAutoFit/>
          </a:bodyPr>
          <a:lstStyle/>
          <a:p>
            <a:pPr algn="just"/>
            <a:r>
              <a:rPr lang="en-US" sz="2000" dirty="0">
                <a:latin typeface="Abadi" panose="020B0604020104020204" pitchFamily="34" charset="0"/>
              </a:rPr>
              <a:t>Over the course of Flight Number, there is observable variability in SpaceX's launch orbit preferences, which correlates closely with launch outcomes. Initially focusing on LEO orbits, which saw moderate success, SpaceX later shifted towards VLEO orbits in recent launches. The data suggests that SpaceX tends to perform better in lower orbits or Sun-synchronous orbits, highlighting a strategic preference that aligns with higher success rates in these specific orbital configurations.</a:t>
            </a:r>
            <a:endParaRPr lang="en-ID" sz="20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8BC6ADF-11B6-4C5A-B832-D34D4CF86F66}"/>
              </a:ext>
            </a:extLst>
          </p:cNvPr>
          <p:cNvPicPr>
            <a:picLocks noChangeAspect="1"/>
          </p:cNvPicPr>
          <p:nvPr/>
        </p:nvPicPr>
        <p:blipFill>
          <a:blip r:embed="rId3"/>
          <a:stretch>
            <a:fillRect/>
          </a:stretch>
        </p:blipFill>
        <p:spPr>
          <a:xfrm>
            <a:off x="770011" y="1805869"/>
            <a:ext cx="10515600" cy="2063809"/>
          </a:xfrm>
          <a:prstGeom prst="rect">
            <a:avLst/>
          </a:prstGeom>
        </p:spPr>
      </p:pic>
      <p:sp>
        <p:nvSpPr>
          <p:cNvPr id="6" name="TextBox 5">
            <a:extLst>
              <a:ext uri="{FF2B5EF4-FFF2-40B4-BE49-F238E27FC236}">
                <a16:creationId xmlns:a16="http://schemas.microsoft.com/office/drawing/2014/main" id="{ABB58034-A977-4A33-BE0B-B7E82C01A7FE}"/>
              </a:ext>
            </a:extLst>
          </p:cNvPr>
          <p:cNvSpPr txBox="1"/>
          <p:nvPr/>
        </p:nvSpPr>
        <p:spPr>
          <a:xfrm>
            <a:off x="770011" y="4175760"/>
            <a:ext cx="10515600" cy="1938992"/>
          </a:xfrm>
          <a:prstGeom prst="rect">
            <a:avLst/>
          </a:prstGeom>
          <a:noFill/>
        </p:spPr>
        <p:txBody>
          <a:bodyPr wrap="square" rtlCol="0">
            <a:spAutoFit/>
          </a:bodyPr>
          <a:lstStyle/>
          <a:p>
            <a:pPr algn="just"/>
            <a:r>
              <a:rPr lang="en-US" sz="2000" dirty="0">
                <a:latin typeface="Abadi" panose="020B0604020104020204" pitchFamily="34" charset="0"/>
              </a:rPr>
              <a:t>There appears to be a correlation between payload mass and orbit type based on the analysis. Orbits such as LEO and SSO tend to accommodate payloads with relatively lower mass. In contrast, VLEO, which shows high success rates, typically handles payloads at the higher end of the mass spectrum. This observation underscores how payload characteristics, including mass, are tailored to suit specific orbital requirements and operational success in SpaceX's missions.</a:t>
            </a:r>
            <a:endParaRPr lang="en-ID" sz="20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5F9D0511-D7F2-4448-8E03-AF5B7EA1F08F}"/>
              </a:ext>
            </a:extLst>
          </p:cNvPr>
          <p:cNvPicPr>
            <a:picLocks noChangeAspect="1"/>
          </p:cNvPicPr>
          <p:nvPr/>
        </p:nvPicPr>
        <p:blipFill>
          <a:blip r:embed="rId3"/>
          <a:stretch>
            <a:fillRect/>
          </a:stretch>
        </p:blipFill>
        <p:spPr>
          <a:xfrm>
            <a:off x="770011" y="1798320"/>
            <a:ext cx="5325989" cy="4029470"/>
          </a:xfrm>
          <a:prstGeom prst="rect">
            <a:avLst/>
          </a:prstGeom>
        </p:spPr>
      </p:pic>
      <p:sp>
        <p:nvSpPr>
          <p:cNvPr id="6" name="TextBox 5">
            <a:extLst>
              <a:ext uri="{FF2B5EF4-FFF2-40B4-BE49-F238E27FC236}">
                <a16:creationId xmlns:a16="http://schemas.microsoft.com/office/drawing/2014/main" id="{C503588B-9276-41D1-86E7-7CDF3E88454F}"/>
              </a:ext>
            </a:extLst>
          </p:cNvPr>
          <p:cNvSpPr txBox="1"/>
          <p:nvPr/>
        </p:nvSpPr>
        <p:spPr>
          <a:xfrm>
            <a:off x="7040880" y="1798320"/>
            <a:ext cx="4244731" cy="2862322"/>
          </a:xfrm>
          <a:prstGeom prst="rect">
            <a:avLst/>
          </a:prstGeom>
          <a:noFill/>
        </p:spPr>
        <p:txBody>
          <a:bodyPr wrap="square" rtlCol="0">
            <a:spAutoFit/>
          </a:bodyPr>
          <a:lstStyle/>
          <a:p>
            <a:pPr algn="just"/>
            <a:r>
              <a:rPr lang="en-US" sz="2000" dirty="0">
                <a:latin typeface="Abadi" panose="020B0604020104020204" pitchFamily="34" charset="0"/>
              </a:rPr>
              <a:t>The analysis indicates a general trend of increasing success rates over time since 2013, with a notable slight dip observed in 2018. In recent years, success rates have stabilized around 80%, reflecting a consistent improvement in SpaceX's operational reliability and mission outcomes.</a:t>
            </a:r>
            <a:endParaRPr lang="en-ID" sz="2000" dirty="0">
              <a:latin typeface="Abadi" panose="020B0604020104020204" pitchFamily="34" charset="0"/>
            </a:endParaRPr>
          </a:p>
        </p:txBody>
      </p:sp>
      <p:sp>
        <p:nvSpPr>
          <p:cNvPr id="7" name="TextBox 6">
            <a:extLst>
              <a:ext uri="{FF2B5EF4-FFF2-40B4-BE49-F238E27FC236}">
                <a16:creationId xmlns:a16="http://schemas.microsoft.com/office/drawing/2014/main" id="{E2112830-D7F0-417C-A766-21A5D4CDC0F6}"/>
              </a:ext>
            </a:extLst>
          </p:cNvPr>
          <p:cNvSpPr txBox="1"/>
          <p:nvPr/>
        </p:nvSpPr>
        <p:spPr>
          <a:xfrm>
            <a:off x="6389565" y="4996793"/>
            <a:ext cx="4244731" cy="830997"/>
          </a:xfrm>
          <a:prstGeom prst="rect">
            <a:avLst/>
          </a:prstGeom>
          <a:noFill/>
        </p:spPr>
        <p:txBody>
          <a:bodyPr wrap="square" rtlCol="0">
            <a:spAutoFit/>
          </a:bodyPr>
          <a:lstStyle/>
          <a:p>
            <a:r>
              <a:rPr lang="en-US" sz="2400" dirty="0">
                <a:latin typeface="Abadi" panose="020B0604020104020204" pitchFamily="34" charset="0"/>
              </a:rPr>
              <a:t>95% confidence interval  (light blue shading)</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4A93BD1F-D4A9-4F63-95AA-66ED308EADD7}"/>
              </a:ext>
            </a:extLst>
          </p:cNvPr>
          <p:cNvPicPr>
            <a:picLocks noChangeAspect="1"/>
          </p:cNvPicPr>
          <p:nvPr/>
        </p:nvPicPr>
        <p:blipFill>
          <a:blip r:embed="rId3"/>
          <a:stretch>
            <a:fillRect/>
          </a:stretch>
        </p:blipFill>
        <p:spPr>
          <a:xfrm>
            <a:off x="770011" y="1659285"/>
            <a:ext cx="4743450" cy="2686050"/>
          </a:xfrm>
          <a:prstGeom prst="rect">
            <a:avLst/>
          </a:prstGeom>
        </p:spPr>
      </p:pic>
      <p:sp>
        <p:nvSpPr>
          <p:cNvPr id="6" name="TextBox 5">
            <a:extLst>
              <a:ext uri="{FF2B5EF4-FFF2-40B4-BE49-F238E27FC236}">
                <a16:creationId xmlns:a16="http://schemas.microsoft.com/office/drawing/2014/main" id="{3A1F6BAB-055C-4F56-A3FB-F19DD545CD76}"/>
              </a:ext>
            </a:extLst>
          </p:cNvPr>
          <p:cNvSpPr txBox="1"/>
          <p:nvPr/>
        </p:nvSpPr>
        <p:spPr>
          <a:xfrm>
            <a:off x="6279662" y="1659285"/>
            <a:ext cx="5005949" cy="3539430"/>
          </a:xfrm>
          <a:prstGeom prst="rect">
            <a:avLst/>
          </a:prstGeom>
          <a:noFill/>
        </p:spPr>
        <p:txBody>
          <a:bodyPr wrap="square" rtlCol="0">
            <a:spAutoFit/>
          </a:bodyPr>
          <a:lstStyle/>
          <a:p>
            <a:pPr algn="just"/>
            <a:r>
              <a:rPr lang="en-US" sz="1600" dirty="0">
                <a:latin typeface="Abadi" panose="020B0604020104020204" pitchFamily="34" charset="0"/>
              </a:rPr>
              <a:t>Based on the query and the information provided, it appears that there are three unique launch site names in the database:</a:t>
            </a:r>
          </a:p>
          <a:p>
            <a:pPr algn="just"/>
            <a:endParaRPr lang="en-US" sz="1600" dirty="0">
              <a:latin typeface="Abadi" panose="020B0604020104020204" pitchFamily="34" charset="0"/>
            </a:endParaRPr>
          </a:p>
          <a:p>
            <a:pPr algn="just"/>
            <a:r>
              <a:rPr lang="en-US" sz="1600" dirty="0">
                <a:latin typeface="Abadi" panose="020B0604020104020204" pitchFamily="34" charset="0"/>
              </a:rPr>
              <a:t>1. CCAFS SLC-40 (Cape Canaveral Air Force Station Space Launch Complex 40)</a:t>
            </a:r>
          </a:p>
          <a:p>
            <a:pPr algn="just"/>
            <a:r>
              <a:rPr lang="en-US" sz="1600" dirty="0">
                <a:latin typeface="Abadi" panose="020B0604020104020204" pitchFamily="34" charset="0"/>
              </a:rPr>
              <a:t>2. KSC LC-39A (Kennedy Space Center Launch Complex 39A)</a:t>
            </a:r>
          </a:p>
          <a:p>
            <a:pPr algn="just"/>
            <a:r>
              <a:rPr lang="en-US" sz="1600" dirty="0">
                <a:latin typeface="Abadi" panose="020B0604020104020204" pitchFamily="34" charset="0"/>
              </a:rPr>
              <a:t>3. VAFB SLC-4E (Vandenberg Air Force Base Space Launch Complex 4E)</a:t>
            </a:r>
          </a:p>
          <a:p>
            <a:pPr algn="just"/>
            <a:endParaRPr lang="en-US" sz="1600" dirty="0">
              <a:latin typeface="Abadi" panose="020B0604020104020204" pitchFamily="34" charset="0"/>
            </a:endParaRPr>
          </a:p>
          <a:p>
            <a:pPr algn="just"/>
            <a:r>
              <a:rPr lang="en-US" sz="1600" dirty="0">
                <a:latin typeface="Abadi" panose="020B0604020104020204" pitchFamily="34" charset="0"/>
              </a:rPr>
              <a:t>The variations like CCAFS SLC-40 and CCAFS LC-40 likely refer to the same launch site but with data entry errors or variations in naming conventions.</a:t>
            </a:r>
            <a:endParaRPr lang="en-ID" sz="16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89674371-7FBA-4D1E-95D2-AA0311347298}"/>
              </a:ext>
            </a:extLst>
          </p:cNvPr>
          <p:cNvPicPr>
            <a:picLocks noChangeAspect="1"/>
          </p:cNvPicPr>
          <p:nvPr/>
        </p:nvPicPr>
        <p:blipFill>
          <a:blip r:embed="rId3"/>
          <a:stretch>
            <a:fillRect/>
          </a:stretch>
        </p:blipFill>
        <p:spPr>
          <a:xfrm>
            <a:off x="770011" y="1405948"/>
            <a:ext cx="8239125" cy="4619625"/>
          </a:xfrm>
          <a:prstGeom prst="rect">
            <a:avLst/>
          </a:prstGeom>
        </p:spPr>
      </p:pic>
      <p:sp>
        <p:nvSpPr>
          <p:cNvPr id="6" name="TextBox 5">
            <a:extLst>
              <a:ext uri="{FF2B5EF4-FFF2-40B4-BE49-F238E27FC236}">
                <a16:creationId xmlns:a16="http://schemas.microsoft.com/office/drawing/2014/main" id="{E31D788C-94AE-4439-9767-70166471C8C9}"/>
              </a:ext>
            </a:extLst>
          </p:cNvPr>
          <p:cNvSpPr txBox="1"/>
          <p:nvPr/>
        </p:nvSpPr>
        <p:spPr>
          <a:xfrm>
            <a:off x="9357360" y="1405948"/>
            <a:ext cx="2514600" cy="1631216"/>
          </a:xfrm>
          <a:prstGeom prst="rect">
            <a:avLst/>
          </a:prstGeom>
          <a:noFill/>
        </p:spPr>
        <p:txBody>
          <a:bodyPr wrap="square" rtlCol="0">
            <a:spAutoFit/>
          </a:bodyPr>
          <a:lstStyle/>
          <a:p>
            <a:pPr algn="just"/>
            <a:r>
              <a:rPr lang="en-US" sz="2000" dirty="0">
                <a:latin typeface="Abadi" panose="020B0604020104020204" pitchFamily="34" charset="0"/>
              </a:rPr>
              <a:t>Showing the first five entries  in database with  Launch Site name  beginning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6E394545-D894-480A-B1F9-3986BAC86F91}"/>
              </a:ext>
            </a:extLst>
          </p:cNvPr>
          <p:cNvPicPr>
            <a:picLocks noChangeAspect="1"/>
          </p:cNvPicPr>
          <p:nvPr/>
        </p:nvPicPr>
        <p:blipFill>
          <a:blip r:embed="rId3"/>
          <a:stretch>
            <a:fillRect/>
          </a:stretch>
        </p:blipFill>
        <p:spPr>
          <a:xfrm>
            <a:off x="1753610" y="1764030"/>
            <a:ext cx="8684779" cy="2167890"/>
          </a:xfrm>
          <a:prstGeom prst="rect">
            <a:avLst/>
          </a:prstGeom>
        </p:spPr>
      </p:pic>
      <p:sp>
        <p:nvSpPr>
          <p:cNvPr id="6" name="TextBox 5">
            <a:extLst>
              <a:ext uri="{FF2B5EF4-FFF2-40B4-BE49-F238E27FC236}">
                <a16:creationId xmlns:a16="http://schemas.microsoft.com/office/drawing/2014/main" id="{AFAB12C7-914F-4D8F-86C7-842FC7F9D5E2}"/>
              </a:ext>
            </a:extLst>
          </p:cNvPr>
          <p:cNvSpPr txBox="1"/>
          <p:nvPr/>
        </p:nvSpPr>
        <p:spPr>
          <a:xfrm>
            <a:off x="1753610" y="4221480"/>
            <a:ext cx="8684779" cy="1323439"/>
          </a:xfrm>
          <a:prstGeom prst="rect">
            <a:avLst/>
          </a:prstGeom>
          <a:noFill/>
        </p:spPr>
        <p:txBody>
          <a:bodyPr wrap="square" rtlCol="0">
            <a:spAutoFit/>
          </a:bodyPr>
          <a:lstStyle/>
          <a:p>
            <a:pPr algn="just"/>
            <a:r>
              <a:rPr lang="en-US" sz="2000" dirty="0">
                <a:latin typeface="Abadi" panose="020B0604020104020204" pitchFamily="34" charset="0"/>
              </a:rPr>
              <a:t>This query calculates the total payload mass in kilograms for missions where NASA was the customer. The use of CRS (Commercial Resupply Services) indicates that these payloads were specifically intended for delivery to the International Space Station (ISS).</a:t>
            </a:r>
            <a:endParaRPr lang="en-ID" sz="20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D2B50ED5-74B7-41B2-B489-5F623CF6C584}"/>
              </a:ext>
            </a:extLst>
          </p:cNvPr>
          <p:cNvPicPr>
            <a:picLocks noChangeAspect="1"/>
          </p:cNvPicPr>
          <p:nvPr/>
        </p:nvPicPr>
        <p:blipFill>
          <a:blip r:embed="rId3"/>
          <a:stretch>
            <a:fillRect/>
          </a:stretch>
        </p:blipFill>
        <p:spPr>
          <a:xfrm>
            <a:off x="1349506" y="1848484"/>
            <a:ext cx="9492987" cy="2306955"/>
          </a:xfrm>
          <a:prstGeom prst="rect">
            <a:avLst/>
          </a:prstGeom>
        </p:spPr>
      </p:pic>
      <p:sp>
        <p:nvSpPr>
          <p:cNvPr id="6" name="TextBox 5">
            <a:extLst>
              <a:ext uri="{FF2B5EF4-FFF2-40B4-BE49-F238E27FC236}">
                <a16:creationId xmlns:a16="http://schemas.microsoft.com/office/drawing/2014/main" id="{0766F297-6B67-4D8E-B5F2-E3C7CF6CA767}"/>
              </a:ext>
            </a:extLst>
          </p:cNvPr>
          <p:cNvSpPr txBox="1"/>
          <p:nvPr/>
        </p:nvSpPr>
        <p:spPr>
          <a:xfrm>
            <a:off x="1349506" y="4495800"/>
            <a:ext cx="9492987" cy="1015663"/>
          </a:xfrm>
          <a:prstGeom prst="rect">
            <a:avLst/>
          </a:prstGeom>
          <a:noFill/>
        </p:spPr>
        <p:txBody>
          <a:bodyPr wrap="square" rtlCol="0">
            <a:spAutoFit/>
          </a:bodyPr>
          <a:lstStyle/>
          <a:p>
            <a:pPr algn="just"/>
            <a:r>
              <a:rPr lang="en-US" sz="2000" dirty="0">
                <a:latin typeface="Abadi" panose="020B0604020104020204" pitchFamily="34" charset="0"/>
              </a:rPr>
              <a:t>This query computes the average payload mass for launches utilizing the booster version F9 v1.1. The average payload mass associated with F9 1.1 tends to fall on the lower end of our payload mass range.</a:t>
            </a:r>
            <a:endParaRPr lang="en-ID" sz="20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4ECB3304-58CC-445E-B226-1FC425A32375}"/>
              </a:ext>
            </a:extLst>
          </p:cNvPr>
          <p:cNvPicPr>
            <a:picLocks noChangeAspect="1"/>
          </p:cNvPicPr>
          <p:nvPr/>
        </p:nvPicPr>
        <p:blipFill>
          <a:blip r:embed="rId3"/>
          <a:stretch>
            <a:fillRect/>
          </a:stretch>
        </p:blipFill>
        <p:spPr>
          <a:xfrm>
            <a:off x="1512787" y="1612582"/>
            <a:ext cx="9166426" cy="3005138"/>
          </a:xfrm>
          <a:prstGeom prst="rect">
            <a:avLst/>
          </a:prstGeom>
        </p:spPr>
      </p:pic>
      <p:sp>
        <p:nvSpPr>
          <p:cNvPr id="6" name="TextBox 5">
            <a:extLst>
              <a:ext uri="{FF2B5EF4-FFF2-40B4-BE49-F238E27FC236}">
                <a16:creationId xmlns:a16="http://schemas.microsoft.com/office/drawing/2014/main" id="{9A2428B4-92A9-456F-A8BE-82AD4808F719}"/>
              </a:ext>
            </a:extLst>
          </p:cNvPr>
          <p:cNvSpPr txBox="1"/>
          <p:nvPr/>
        </p:nvSpPr>
        <p:spPr>
          <a:xfrm>
            <a:off x="1512787" y="4986366"/>
            <a:ext cx="9166426" cy="400110"/>
          </a:xfrm>
          <a:prstGeom prst="rect">
            <a:avLst/>
          </a:prstGeom>
          <a:noFill/>
        </p:spPr>
        <p:txBody>
          <a:bodyPr wrap="square" rtlCol="0">
            <a:spAutoFit/>
          </a:bodyPr>
          <a:lstStyle/>
          <a:p>
            <a:pPr algn="just"/>
            <a:r>
              <a:rPr lang="en-US" sz="2000" dirty="0">
                <a:latin typeface="Abadi" panose="020B0604020104020204" pitchFamily="34" charset="0"/>
              </a:rPr>
              <a:t>This query returns the first successful ground pad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032B29AA-E868-47B4-AF90-A97D09756F27}"/>
              </a:ext>
            </a:extLst>
          </p:cNvPr>
          <p:cNvPicPr>
            <a:picLocks noChangeAspect="1"/>
          </p:cNvPicPr>
          <p:nvPr/>
        </p:nvPicPr>
        <p:blipFill>
          <a:blip r:embed="rId3"/>
          <a:stretch>
            <a:fillRect/>
          </a:stretch>
        </p:blipFill>
        <p:spPr>
          <a:xfrm>
            <a:off x="1657545" y="1589580"/>
            <a:ext cx="8876909" cy="3404519"/>
          </a:xfrm>
          <a:prstGeom prst="rect">
            <a:avLst/>
          </a:prstGeom>
        </p:spPr>
      </p:pic>
      <p:sp>
        <p:nvSpPr>
          <p:cNvPr id="3" name="TextBox 2">
            <a:extLst>
              <a:ext uri="{FF2B5EF4-FFF2-40B4-BE49-F238E27FC236}">
                <a16:creationId xmlns:a16="http://schemas.microsoft.com/office/drawing/2014/main" id="{E9E0A50C-C6FF-4F2D-BD0B-E4907DD8CA07}"/>
              </a:ext>
            </a:extLst>
          </p:cNvPr>
          <p:cNvSpPr txBox="1"/>
          <p:nvPr/>
        </p:nvSpPr>
        <p:spPr>
          <a:xfrm>
            <a:off x="1657544" y="5120289"/>
            <a:ext cx="8876909" cy="1015663"/>
          </a:xfrm>
          <a:prstGeom prst="rect">
            <a:avLst/>
          </a:prstGeom>
          <a:noFill/>
        </p:spPr>
        <p:txBody>
          <a:bodyPr wrap="square" rtlCol="0">
            <a:spAutoFit/>
          </a:bodyPr>
          <a:lstStyle/>
          <a:p>
            <a:pPr algn="just"/>
            <a:r>
              <a:rPr lang="en-US" sz="2000" dirty="0">
                <a:latin typeface="Abadi" panose="020B0604020104020204" pitchFamily="34" charset="0"/>
              </a:rPr>
              <a:t>This query retrieves the four booster versions that achieved successful drone ship landings with a payload mass ranging between 4000 and 6000 kilograms (non-inclusive).</a:t>
            </a:r>
            <a:endParaRPr lang="en-ID" sz="2000"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30679"/>
            <a:ext cx="10515600" cy="43948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 collected data from the public SpaceX API and SpaceX Wikipedia page. I created a 'class' column to classify successful landings. Using SQL, visualization techniques, folium maps, and dashboards, I explored the data. I selected relevant columns as features for analysis. Categorical variables were converted to binary using one-hot encoding. After standardizing the data, I employed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optimize parameters for machine learning models. Finally, I visualized the accuracy scores of all models.</a:t>
            </a:r>
          </a:p>
          <a:p>
            <a:pPr algn="just">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generated: Logistic Regression, Support Vector Machine, Decision Tree Classifier, and K Nearest Neighbors. Each achieved an accuracy rate of approximately 83.33%. Interestingly, all models tended to over-predict successful landings. To improve model accuracy and reliability, additional data is necessary for better determination.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12922A72-82E4-4FC2-98D2-11925D8A717D}"/>
              </a:ext>
            </a:extLst>
          </p:cNvPr>
          <p:cNvPicPr>
            <a:picLocks noChangeAspect="1"/>
          </p:cNvPicPr>
          <p:nvPr/>
        </p:nvPicPr>
        <p:blipFill>
          <a:blip r:embed="rId3"/>
          <a:stretch>
            <a:fillRect/>
          </a:stretch>
        </p:blipFill>
        <p:spPr>
          <a:xfrm>
            <a:off x="1090786" y="1646462"/>
            <a:ext cx="10010427" cy="3154137"/>
          </a:xfrm>
          <a:prstGeom prst="rect">
            <a:avLst/>
          </a:prstGeom>
        </p:spPr>
      </p:pic>
      <p:sp>
        <p:nvSpPr>
          <p:cNvPr id="6" name="TextBox 5">
            <a:extLst>
              <a:ext uri="{FF2B5EF4-FFF2-40B4-BE49-F238E27FC236}">
                <a16:creationId xmlns:a16="http://schemas.microsoft.com/office/drawing/2014/main" id="{0256E2B8-DBAD-4383-8CCC-1F7BB0346A06}"/>
              </a:ext>
            </a:extLst>
          </p:cNvPr>
          <p:cNvSpPr txBox="1"/>
          <p:nvPr/>
        </p:nvSpPr>
        <p:spPr>
          <a:xfrm>
            <a:off x="1090785" y="4999384"/>
            <a:ext cx="10010427" cy="1323439"/>
          </a:xfrm>
          <a:prstGeom prst="rect">
            <a:avLst/>
          </a:prstGeom>
          <a:noFill/>
        </p:spPr>
        <p:txBody>
          <a:bodyPr wrap="square" rtlCol="0">
            <a:spAutoFit/>
          </a:bodyPr>
          <a:lstStyle/>
          <a:p>
            <a:pPr algn="just"/>
            <a:r>
              <a:rPr lang="en-US" sz="2000" dirty="0">
                <a:latin typeface="Abadi" panose="020B0604020104020204" pitchFamily="34" charset="0"/>
              </a:rPr>
              <a:t>This query provides a count of each mission outcome. SpaceX achieves its mission outcome nearly 99% of the time, indicating that most landing failures are deliberate or intended. Interestingly, there is one launch with an unclear payload status, and unfortunately, one mission resulted in a mid-flight failure.</a:t>
            </a:r>
            <a:endParaRPr lang="en-ID" sz="2000"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6EC799A3-483A-42CB-8C94-46B061079215}"/>
              </a:ext>
            </a:extLst>
          </p:cNvPr>
          <p:cNvPicPr>
            <a:picLocks noChangeAspect="1"/>
          </p:cNvPicPr>
          <p:nvPr/>
        </p:nvPicPr>
        <p:blipFill>
          <a:blip r:embed="rId3"/>
          <a:stretch>
            <a:fillRect/>
          </a:stretch>
        </p:blipFill>
        <p:spPr>
          <a:xfrm>
            <a:off x="770011" y="1531361"/>
            <a:ext cx="5600700" cy="4895850"/>
          </a:xfrm>
          <a:prstGeom prst="rect">
            <a:avLst/>
          </a:prstGeom>
        </p:spPr>
      </p:pic>
      <p:sp>
        <p:nvSpPr>
          <p:cNvPr id="6" name="TextBox 5">
            <a:extLst>
              <a:ext uri="{FF2B5EF4-FFF2-40B4-BE49-F238E27FC236}">
                <a16:creationId xmlns:a16="http://schemas.microsoft.com/office/drawing/2014/main" id="{03C4DA7D-2D57-46A8-8498-14C640A8A51F}"/>
              </a:ext>
            </a:extLst>
          </p:cNvPr>
          <p:cNvSpPr txBox="1"/>
          <p:nvPr/>
        </p:nvSpPr>
        <p:spPr>
          <a:xfrm>
            <a:off x="7208520" y="1531361"/>
            <a:ext cx="3688080" cy="3170099"/>
          </a:xfrm>
          <a:prstGeom prst="rect">
            <a:avLst/>
          </a:prstGeom>
          <a:noFill/>
        </p:spPr>
        <p:txBody>
          <a:bodyPr wrap="square" rtlCol="0">
            <a:spAutoFit/>
          </a:bodyPr>
          <a:lstStyle/>
          <a:p>
            <a:pPr algn="just"/>
            <a:r>
              <a:rPr lang="en-US" sz="2000" dirty="0">
                <a:latin typeface="Abadi" panose="020B0604020104020204" pitchFamily="34" charset="0"/>
              </a:rPr>
              <a:t>This query identifies the booster versions that carried the highest payload masses. These booster versions, all falling under the F9 B5 B10xx.x category, are remarkably similar. This suggests a correlation between the booster version used and the payload mass capacity it can accommodate.</a:t>
            </a:r>
            <a:endParaRPr lang="en-ID" sz="2000"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20B9DC68-949E-43C7-8AC9-22C3A7CE4F4F}"/>
              </a:ext>
            </a:extLst>
          </p:cNvPr>
          <p:cNvPicPr>
            <a:picLocks noChangeAspect="1"/>
          </p:cNvPicPr>
          <p:nvPr/>
        </p:nvPicPr>
        <p:blipFill>
          <a:blip r:embed="rId3"/>
          <a:stretch>
            <a:fillRect/>
          </a:stretch>
        </p:blipFill>
        <p:spPr>
          <a:xfrm>
            <a:off x="1146002" y="1543050"/>
            <a:ext cx="9899996" cy="2526030"/>
          </a:xfrm>
          <a:prstGeom prst="rect">
            <a:avLst/>
          </a:prstGeom>
        </p:spPr>
      </p:pic>
      <p:sp>
        <p:nvSpPr>
          <p:cNvPr id="6" name="TextBox 5">
            <a:extLst>
              <a:ext uri="{FF2B5EF4-FFF2-40B4-BE49-F238E27FC236}">
                <a16:creationId xmlns:a16="http://schemas.microsoft.com/office/drawing/2014/main" id="{BBDFFA55-74C0-4B98-B7BC-D1541942CE29}"/>
              </a:ext>
            </a:extLst>
          </p:cNvPr>
          <p:cNvSpPr txBox="1"/>
          <p:nvPr/>
        </p:nvSpPr>
        <p:spPr>
          <a:xfrm>
            <a:off x="1146002" y="4282440"/>
            <a:ext cx="9899996" cy="1015663"/>
          </a:xfrm>
          <a:prstGeom prst="rect">
            <a:avLst/>
          </a:prstGeom>
          <a:noFill/>
        </p:spPr>
        <p:txBody>
          <a:bodyPr wrap="square" rtlCol="0">
            <a:spAutoFit/>
          </a:bodyPr>
          <a:lstStyle/>
          <a:p>
            <a:pPr algn="just"/>
            <a:r>
              <a:rPr lang="en-US" sz="2000" dirty="0">
                <a:latin typeface="Abadi" panose="020B0604020104020204" pitchFamily="34" charset="0"/>
              </a:rPr>
              <a:t>This query retrieves the month, landing outcome, booster version, payload mass (in kilograms), and launch site for launches in 2015 where the Stage 1 failed to land on a drone ship. There were two such occurrences during this period.</a:t>
            </a:r>
            <a:endParaRPr lang="en-ID" sz="2000"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1D425F19-AAF3-4A65-82D7-5AE5D95A0346}"/>
              </a:ext>
            </a:extLst>
          </p:cNvPr>
          <p:cNvPicPr>
            <a:picLocks noChangeAspect="1"/>
          </p:cNvPicPr>
          <p:nvPr/>
        </p:nvPicPr>
        <p:blipFill>
          <a:blip r:embed="rId3"/>
          <a:stretch>
            <a:fillRect/>
          </a:stretch>
        </p:blipFill>
        <p:spPr>
          <a:xfrm>
            <a:off x="1723548" y="1504446"/>
            <a:ext cx="8744903" cy="3849108"/>
          </a:xfrm>
          <a:prstGeom prst="rect">
            <a:avLst/>
          </a:prstGeom>
        </p:spPr>
      </p:pic>
      <p:sp>
        <p:nvSpPr>
          <p:cNvPr id="6" name="TextBox 5">
            <a:extLst>
              <a:ext uri="{FF2B5EF4-FFF2-40B4-BE49-F238E27FC236}">
                <a16:creationId xmlns:a16="http://schemas.microsoft.com/office/drawing/2014/main" id="{D03E2761-B881-4D2C-8493-E0521A70E2A5}"/>
              </a:ext>
            </a:extLst>
          </p:cNvPr>
          <p:cNvSpPr txBox="1"/>
          <p:nvPr/>
        </p:nvSpPr>
        <p:spPr>
          <a:xfrm>
            <a:off x="1723548" y="5374289"/>
            <a:ext cx="8744903" cy="1323439"/>
          </a:xfrm>
          <a:prstGeom prst="rect">
            <a:avLst/>
          </a:prstGeom>
          <a:noFill/>
        </p:spPr>
        <p:txBody>
          <a:bodyPr wrap="square" rtlCol="0">
            <a:spAutoFit/>
          </a:bodyPr>
          <a:lstStyle/>
          <a:p>
            <a:pPr algn="just"/>
            <a:r>
              <a:rPr lang="en-US" sz="2000" dirty="0">
                <a:latin typeface="Abadi" panose="020B0604020104020204" pitchFamily="34" charset="0"/>
              </a:rPr>
              <a:t>This query provides a list of successful landings between June 4, 2010, and March 20, 2017, inclusive. Successful landings during this period are categorized into two types: drone ship and ground pad landings. In total, there were 8 successful landings documented.</a:t>
            </a:r>
            <a:endParaRPr lang="en-ID" sz="20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Geography</a:t>
            </a:r>
          </a:p>
        </p:txBody>
      </p:sp>
      <p:pic>
        <p:nvPicPr>
          <p:cNvPr id="4" name="Picture 3">
            <a:extLst>
              <a:ext uri="{FF2B5EF4-FFF2-40B4-BE49-F238E27FC236}">
                <a16:creationId xmlns:a16="http://schemas.microsoft.com/office/drawing/2014/main" id="{48F99C75-7026-4171-AC01-70EA78813857}"/>
              </a:ext>
            </a:extLst>
          </p:cNvPr>
          <p:cNvPicPr>
            <a:picLocks noChangeAspect="1"/>
          </p:cNvPicPr>
          <p:nvPr/>
        </p:nvPicPr>
        <p:blipFill>
          <a:blip r:embed="rId3"/>
          <a:stretch>
            <a:fillRect/>
          </a:stretch>
        </p:blipFill>
        <p:spPr>
          <a:xfrm>
            <a:off x="888437" y="1484219"/>
            <a:ext cx="10278747" cy="3615241"/>
          </a:xfrm>
          <a:prstGeom prst="rect">
            <a:avLst/>
          </a:prstGeom>
        </p:spPr>
      </p:pic>
      <p:sp>
        <p:nvSpPr>
          <p:cNvPr id="6" name="TextBox 5">
            <a:extLst>
              <a:ext uri="{FF2B5EF4-FFF2-40B4-BE49-F238E27FC236}">
                <a16:creationId xmlns:a16="http://schemas.microsoft.com/office/drawing/2014/main" id="{587A30AF-11F4-46EC-BC7A-4627D02DB12C}"/>
              </a:ext>
            </a:extLst>
          </p:cNvPr>
          <p:cNvSpPr txBox="1"/>
          <p:nvPr/>
        </p:nvSpPr>
        <p:spPr>
          <a:xfrm>
            <a:off x="770010" y="5196009"/>
            <a:ext cx="10397173" cy="1323439"/>
          </a:xfrm>
          <a:prstGeom prst="rect">
            <a:avLst/>
          </a:prstGeom>
          <a:noFill/>
        </p:spPr>
        <p:txBody>
          <a:bodyPr wrap="square" rtlCol="0">
            <a:spAutoFit/>
          </a:bodyPr>
          <a:lstStyle/>
          <a:p>
            <a:pPr algn="just"/>
            <a:r>
              <a:rPr lang="en-US" sz="2000" dirty="0">
                <a:latin typeface="Abadi" panose="020B0604020104020204" pitchFamily="34" charset="0"/>
              </a:rPr>
              <a:t>The map on the left illustrates the geographical locations of all launch sites across the United States. Meanwhile, the map on the right focuses specifically on the two launch sites in Florida, highlighting their proximity to each other. Notably, all launch sites are situated in close proximity to the ocean.</a:t>
            </a:r>
            <a:endParaRPr lang="en-ID" sz="2000"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Colored-Launch Site Markers</a:t>
            </a:r>
          </a:p>
        </p:txBody>
      </p:sp>
      <p:pic>
        <p:nvPicPr>
          <p:cNvPr id="2" name="Picture 1">
            <a:extLst>
              <a:ext uri="{FF2B5EF4-FFF2-40B4-BE49-F238E27FC236}">
                <a16:creationId xmlns:a16="http://schemas.microsoft.com/office/drawing/2014/main" id="{80F4043F-634F-4408-A204-7119D0946C60}"/>
              </a:ext>
            </a:extLst>
          </p:cNvPr>
          <p:cNvPicPr>
            <a:picLocks noChangeAspect="1"/>
          </p:cNvPicPr>
          <p:nvPr/>
        </p:nvPicPr>
        <p:blipFill>
          <a:blip r:embed="rId3"/>
          <a:stretch>
            <a:fillRect/>
          </a:stretch>
        </p:blipFill>
        <p:spPr>
          <a:xfrm>
            <a:off x="770011" y="1800836"/>
            <a:ext cx="5620999" cy="3511600"/>
          </a:xfrm>
          <a:prstGeom prst="rect">
            <a:avLst/>
          </a:prstGeom>
        </p:spPr>
      </p:pic>
      <p:sp>
        <p:nvSpPr>
          <p:cNvPr id="4" name="TextBox 3">
            <a:extLst>
              <a:ext uri="{FF2B5EF4-FFF2-40B4-BE49-F238E27FC236}">
                <a16:creationId xmlns:a16="http://schemas.microsoft.com/office/drawing/2014/main" id="{58C4142F-711E-4079-8E3D-4DE0A843E400}"/>
              </a:ext>
            </a:extLst>
          </p:cNvPr>
          <p:cNvSpPr txBox="1"/>
          <p:nvPr/>
        </p:nvSpPr>
        <p:spPr>
          <a:xfrm>
            <a:off x="6979919" y="1800836"/>
            <a:ext cx="4305691" cy="3785652"/>
          </a:xfrm>
          <a:prstGeom prst="rect">
            <a:avLst/>
          </a:prstGeom>
          <a:noFill/>
        </p:spPr>
        <p:txBody>
          <a:bodyPr wrap="square" rtlCol="0">
            <a:spAutoFit/>
          </a:bodyPr>
          <a:lstStyle/>
          <a:p>
            <a:pPr algn="just"/>
            <a:r>
              <a:rPr lang="en-US" sz="2000" dirty="0">
                <a:latin typeface="Abadi" panose="020B0604020104020204" pitchFamily="34" charset="0"/>
              </a:rPr>
              <a:t>On the Folium map, clusters can be clicked to view individual markers representing successful landings (green icon) and failed landings (red icon). For instance, in the case of VAFB SLC-4E, clicking on the cluster reveals a breakdown of 4 successful landings and 6 failed landings. This interactive feature provides detailed insights into the distribution and outcomes of launches at specific launch sites.</a:t>
            </a:r>
            <a:endParaRPr lang="en-ID" sz="20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Locations Lines</a:t>
            </a:r>
          </a:p>
        </p:txBody>
      </p:sp>
      <p:pic>
        <p:nvPicPr>
          <p:cNvPr id="2" name="Picture 1">
            <a:extLst>
              <a:ext uri="{FF2B5EF4-FFF2-40B4-BE49-F238E27FC236}">
                <a16:creationId xmlns:a16="http://schemas.microsoft.com/office/drawing/2014/main" id="{94D9187A-BB5F-48BD-BCEC-FB5FACC311AB}"/>
              </a:ext>
            </a:extLst>
          </p:cNvPr>
          <p:cNvPicPr>
            <a:picLocks noChangeAspect="1"/>
          </p:cNvPicPr>
          <p:nvPr/>
        </p:nvPicPr>
        <p:blipFill>
          <a:blip r:embed="rId3"/>
          <a:stretch>
            <a:fillRect/>
          </a:stretch>
        </p:blipFill>
        <p:spPr>
          <a:xfrm>
            <a:off x="1947308" y="1502589"/>
            <a:ext cx="8388823" cy="1719221"/>
          </a:xfrm>
          <a:prstGeom prst="rect">
            <a:avLst/>
          </a:prstGeom>
        </p:spPr>
      </p:pic>
      <p:pic>
        <p:nvPicPr>
          <p:cNvPr id="4" name="Picture 3">
            <a:extLst>
              <a:ext uri="{FF2B5EF4-FFF2-40B4-BE49-F238E27FC236}">
                <a16:creationId xmlns:a16="http://schemas.microsoft.com/office/drawing/2014/main" id="{99CB4640-3B67-4555-BD5E-5DA5BB10B094}"/>
              </a:ext>
            </a:extLst>
          </p:cNvPr>
          <p:cNvPicPr>
            <a:picLocks noChangeAspect="1"/>
          </p:cNvPicPr>
          <p:nvPr/>
        </p:nvPicPr>
        <p:blipFill>
          <a:blip r:embed="rId4"/>
          <a:stretch>
            <a:fillRect/>
          </a:stretch>
        </p:blipFill>
        <p:spPr>
          <a:xfrm>
            <a:off x="1977655" y="3221810"/>
            <a:ext cx="8358475" cy="1719221"/>
          </a:xfrm>
          <a:prstGeom prst="rect">
            <a:avLst/>
          </a:prstGeom>
        </p:spPr>
      </p:pic>
      <p:sp>
        <p:nvSpPr>
          <p:cNvPr id="6" name="TextBox 5">
            <a:extLst>
              <a:ext uri="{FF2B5EF4-FFF2-40B4-BE49-F238E27FC236}">
                <a16:creationId xmlns:a16="http://schemas.microsoft.com/office/drawing/2014/main" id="{43DAEA98-B6B3-4669-AE46-440C3F5B56BA}"/>
              </a:ext>
            </a:extLst>
          </p:cNvPr>
          <p:cNvSpPr txBox="1"/>
          <p:nvPr/>
        </p:nvSpPr>
        <p:spPr>
          <a:xfrm>
            <a:off x="1947308" y="5048892"/>
            <a:ext cx="8388823" cy="1754326"/>
          </a:xfrm>
          <a:prstGeom prst="rect">
            <a:avLst/>
          </a:prstGeom>
          <a:noFill/>
        </p:spPr>
        <p:txBody>
          <a:bodyPr wrap="square" rtlCol="0">
            <a:spAutoFit/>
          </a:bodyPr>
          <a:lstStyle/>
          <a:p>
            <a:pPr algn="just"/>
            <a:r>
              <a:rPr lang="en-US" dirty="0">
                <a:latin typeface="Abadi" panose="020B0604020104020204" pitchFamily="34" charset="0"/>
              </a:rPr>
              <a:t>Taking KSC LC-39A as an example, launch sites are positioned in close proximity to railways, facilitating the transportation of large equipment and supplies essential for missions. They are also strategically located near highways, ensuring easy access for personnel and efficient supply transport. Additionally, these sites are situated near coastlines, which provides a safe area for rocket debris in case of launch failures, thereby minimizing risks to densely populated urban areas.</a:t>
            </a:r>
            <a:endParaRPr lang="en-ID"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Pie Chart</a:t>
            </a:r>
          </a:p>
        </p:txBody>
      </p:sp>
      <p:pic>
        <p:nvPicPr>
          <p:cNvPr id="2" name="Picture 1">
            <a:extLst>
              <a:ext uri="{FF2B5EF4-FFF2-40B4-BE49-F238E27FC236}">
                <a16:creationId xmlns:a16="http://schemas.microsoft.com/office/drawing/2014/main" id="{6959A690-0EBD-43DA-91F9-C8E4D97BF26C}"/>
              </a:ext>
            </a:extLst>
          </p:cNvPr>
          <p:cNvPicPr>
            <a:picLocks noChangeAspect="1"/>
          </p:cNvPicPr>
          <p:nvPr/>
        </p:nvPicPr>
        <p:blipFill>
          <a:blip r:embed="rId3"/>
          <a:stretch>
            <a:fillRect/>
          </a:stretch>
        </p:blipFill>
        <p:spPr>
          <a:xfrm>
            <a:off x="770011" y="1895744"/>
            <a:ext cx="3764614" cy="3773536"/>
          </a:xfrm>
          <a:prstGeom prst="rect">
            <a:avLst/>
          </a:prstGeom>
        </p:spPr>
      </p:pic>
      <p:pic>
        <p:nvPicPr>
          <p:cNvPr id="4" name="Picture 3">
            <a:extLst>
              <a:ext uri="{FF2B5EF4-FFF2-40B4-BE49-F238E27FC236}">
                <a16:creationId xmlns:a16="http://schemas.microsoft.com/office/drawing/2014/main" id="{A3B9E790-B223-45E1-8AB1-A1E3850B4AB0}"/>
              </a:ext>
            </a:extLst>
          </p:cNvPr>
          <p:cNvPicPr>
            <a:picLocks noChangeAspect="1"/>
          </p:cNvPicPr>
          <p:nvPr/>
        </p:nvPicPr>
        <p:blipFill>
          <a:blip r:embed="rId4"/>
          <a:stretch>
            <a:fillRect/>
          </a:stretch>
        </p:blipFill>
        <p:spPr>
          <a:xfrm>
            <a:off x="778022" y="5648732"/>
            <a:ext cx="1085182" cy="670618"/>
          </a:xfrm>
          <a:prstGeom prst="rect">
            <a:avLst/>
          </a:prstGeom>
        </p:spPr>
      </p:pic>
      <p:sp>
        <p:nvSpPr>
          <p:cNvPr id="6" name="TextBox 5">
            <a:extLst>
              <a:ext uri="{FF2B5EF4-FFF2-40B4-BE49-F238E27FC236}">
                <a16:creationId xmlns:a16="http://schemas.microsoft.com/office/drawing/2014/main" id="{51CFD7EF-C111-4A9D-B6F0-1F033DEAEBFA}"/>
              </a:ext>
            </a:extLst>
          </p:cNvPr>
          <p:cNvSpPr txBox="1"/>
          <p:nvPr/>
        </p:nvSpPr>
        <p:spPr>
          <a:xfrm>
            <a:off x="5547360" y="1895744"/>
            <a:ext cx="5738251" cy="3170099"/>
          </a:xfrm>
          <a:prstGeom prst="rect">
            <a:avLst/>
          </a:prstGeom>
          <a:noFill/>
        </p:spPr>
        <p:txBody>
          <a:bodyPr wrap="square" rtlCol="0">
            <a:spAutoFit/>
          </a:bodyPr>
          <a:lstStyle/>
          <a:p>
            <a:pPr algn="just"/>
            <a:r>
              <a:rPr lang="en-US" sz="2000" dirty="0">
                <a:latin typeface="Abadi" panose="020B0604020104020204" pitchFamily="34" charset="0"/>
              </a:rPr>
              <a:t>This represents the distribution of successful landings across all launch sites. CCAFS LC-40, which is the former name of CCAFS SLC-40, and KSC have an equal number of successful landings. However, a majority of these successful landings occurred before the name change. VAFB, on the other hand, has the smallest share of successful landings, possibly due to a smaller sample size and the increased challenges associated with launching from the west coast.</a:t>
            </a:r>
            <a:endParaRPr lang="en-ID" sz="2000"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6700492" cy="474715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200" dirty="0">
                <a:solidFill>
                  <a:schemeClr val="accent3">
                    <a:lumMod val="25000"/>
                  </a:schemeClr>
                </a:solidFill>
                <a:latin typeface="Abadi" panose="020B0604020104020204" pitchFamily="34" charset="0"/>
              </a:rPr>
              <a:t>Background :</a:t>
            </a:r>
          </a:p>
          <a:p>
            <a:pPr marL="0" indent="0" algn="just">
              <a:spcBef>
                <a:spcPts val="1400"/>
              </a:spcBef>
              <a:buNone/>
            </a:pPr>
            <a:r>
              <a:rPr lang="en-US" sz="2200" dirty="0">
                <a:solidFill>
                  <a:schemeClr val="accent3">
                    <a:lumMod val="25000"/>
                  </a:schemeClr>
                </a:solidFill>
                <a:latin typeface="Abadi" panose="020B0604020104020204" pitchFamily="34" charset="0"/>
              </a:rPr>
              <a:t>The commercial space age is now a reality. SpaceX leads with competitive pricing at $62 million compared to $165 million USD for its rivals. This cost advantage is largely attributed to SpaceX's capability to recover and reuse the first stage of its rockets. Space Y is aiming to rival SpaceX in this competitive market.</a:t>
            </a:r>
          </a:p>
          <a:p>
            <a:pPr marL="0" indent="0" algn="just">
              <a:spcBef>
                <a:spcPts val="1400"/>
              </a:spcBef>
              <a:buNone/>
            </a:pPr>
            <a:endParaRPr lang="en-US" sz="2200" dirty="0">
              <a:solidFill>
                <a:schemeClr val="accent3">
                  <a:lumMod val="25000"/>
                </a:schemeClr>
              </a:solidFill>
              <a:latin typeface="Abadi" panose="020B0604020104020204" pitchFamily="34" charset="0"/>
            </a:endParaRPr>
          </a:p>
          <a:p>
            <a:pPr marL="0" indent="0" algn="just">
              <a:spcBef>
                <a:spcPts val="1400"/>
              </a:spcBef>
              <a:buNone/>
            </a:pPr>
            <a:r>
              <a:rPr lang="en-US" sz="2200" dirty="0">
                <a:solidFill>
                  <a:schemeClr val="accent3">
                    <a:lumMod val="25000"/>
                  </a:schemeClr>
                </a:solidFill>
                <a:latin typeface="Abadi" panose="020B0604020104020204" pitchFamily="34" charset="0"/>
              </a:rPr>
              <a:t>Task :</a:t>
            </a:r>
          </a:p>
          <a:p>
            <a:pPr marL="0" indent="0" algn="just">
              <a:spcBef>
                <a:spcPts val="1400"/>
              </a:spcBef>
              <a:buNone/>
            </a:pPr>
            <a:r>
              <a:rPr lang="en-US" sz="2200" dirty="0">
                <a:solidFill>
                  <a:schemeClr val="accent3">
                    <a:lumMod val="25000"/>
                  </a:schemeClr>
                </a:solidFill>
                <a:latin typeface="Abadi" panose="020B0604020104020204" pitchFamily="34" charset="0"/>
              </a:rPr>
              <a:t>Space Y has assigned us the responsibility of developing a machine learning model aimed at forecasting the successful recovery of Stage 1 rockets. This initiative aligns with their goal to enhance operational efficiency and reliability in their space missions, aiming to compete effectively in the commercial space industry, which is increasingly driven by the ability to recover and reuse rocket components.</a:t>
            </a:r>
          </a:p>
          <a:p>
            <a:pPr algn="just">
              <a:spcBef>
                <a:spcPts val="1400"/>
              </a:spcBef>
            </a:pPr>
            <a:endParaRPr lang="en-US" sz="2200" dirty="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8FA8924B-3324-4F51-8F1B-3DF2CE6201D8}"/>
              </a:ext>
            </a:extLst>
          </p:cNvPr>
          <p:cNvPicPr>
            <a:picLocks noChangeAspect="1"/>
          </p:cNvPicPr>
          <p:nvPr/>
        </p:nvPicPr>
        <p:blipFill>
          <a:blip r:embed="rId3"/>
          <a:stretch>
            <a:fillRect/>
          </a:stretch>
        </p:blipFill>
        <p:spPr>
          <a:xfrm>
            <a:off x="7894701" y="1572191"/>
            <a:ext cx="3009657" cy="4747158"/>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Succession Rate</a:t>
            </a:r>
          </a:p>
        </p:txBody>
      </p:sp>
      <p:pic>
        <p:nvPicPr>
          <p:cNvPr id="2" name="Picture 1">
            <a:extLst>
              <a:ext uri="{FF2B5EF4-FFF2-40B4-BE49-F238E27FC236}">
                <a16:creationId xmlns:a16="http://schemas.microsoft.com/office/drawing/2014/main" id="{8AAF0C7C-03FA-4332-AAA0-2A6C6D407181}"/>
              </a:ext>
            </a:extLst>
          </p:cNvPr>
          <p:cNvPicPr>
            <a:picLocks noChangeAspect="1"/>
          </p:cNvPicPr>
          <p:nvPr/>
        </p:nvPicPr>
        <p:blipFill>
          <a:blip r:embed="rId3"/>
          <a:stretch>
            <a:fillRect/>
          </a:stretch>
        </p:blipFill>
        <p:spPr>
          <a:xfrm>
            <a:off x="876692" y="1584760"/>
            <a:ext cx="3697242" cy="3688480"/>
          </a:xfrm>
          <a:prstGeom prst="rect">
            <a:avLst/>
          </a:prstGeom>
        </p:spPr>
      </p:pic>
      <p:pic>
        <p:nvPicPr>
          <p:cNvPr id="4" name="Picture 3">
            <a:extLst>
              <a:ext uri="{FF2B5EF4-FFF2-40B4-BE49-F238E27FC236}">
                <a16:creationId xmlns:a16="http://schemas.microsoft.com/office/drawing/2014/main" id="{91E66279-4688-4BCA-95E3-22F8A4E20B28}"/>
              </a:ext>
            </a:extLst>
          </p:cNvPr>
          <p:cNvPicPr>
            <a:picLocks noChangeAspect="1"/>
          </p:cNvPicPr>
          <p:nvPr/>
        </p:nvPicPr>
        <p:blipFill>
          <a:blip r:embed="rId4"/>
          <a:stretch>
            <a:fillRect/>
          </a:stretch>
        </p:blipFill>
        <p:spPr>
          <a:xfrm>
            <a:off x="876692" y="4804526"/>
            <a:ext cx="496838" cy="468714"/>
          </a:xfrm>
          <a:prstGeom prst="rect">
            <a:avLst/>
          </a:prstGeom>
        </p:spPr>
      </p:pic>
      <p:sp>
        <p:nvSpPr>
          <p:cNvPr id="6" name="TextBox 5">
            <a:extLst>
              <a:ext uri="{FF2B5EF4-FFF2-40B4-BE49-F238E27FC236}">
                <a16:creationId xmlns:a16="http://schemas.microsoft.com/office/drawing/2014/main" id="{55F7A957-A8BD-4B62-AA2E-C06A1E513AA6}"/>
              </a:ext>
            </a:extLst>
          </p:cNvPr>
          <p:cNvSpPr txBox="1"/>
          <p:nvPr/>
        </p:nvSpPr>
        <p:spPr>
          <a:xfrm>
            <a:off x="876692" y="5471160"/>
            <a:ext cx="3697242" cy="646331"/>
          </a:xfrm>
          <a:prstGeom prst="rect">
            <a:avLst/>
          </a:prstGeom>
          <a:noFill/>
        </p:spPr>
        <p:txBody>
          <a:bodyPr wrap="square" rtlCol="0">
            <a:spAutoFit/>
          </a:bodyPr>
          <a:lstStyle/>
          <a:p>
            <a:r>
              <a:rPr lang="en-US" dirty="0"/>
              <a:t>Blue = Success</a:t>
            </a:r>
          </a:p>
          <a:p>
            <a:r>
              <a:rPr lang="en-US" dirty="0"/>
              <a:t>Red = Failure</a:t>
            </a:r>
            <a:endParaRPr lang="en-ID" dirty="0"/>
          </a:p>
        </p:txBody>
      </p:sp>
      <p:sp>
        <p:nvSpPr>
          <p:cNvPr id="7" name="TextBox 6">
            <a:extLst>
              <a:ext uri="{FF2B5EF4-FFF2-40B4-BE49-F238E27FC236}">
                <a16:creationId xmlns:a16="http://schemas.microsoft.com/office/drawing/2014/main" id="{D0FBA94E-79D6-4C23-A652-80DB647E9EEE}"/>
              </a:ext>
            </a:extLst>
          </p:cNvPr>
          <p:cNvSpPr txBox="1"/>
          <p:nvPr/>
        </p:nvSpPr>
        <p:spPr>
          <a:xfrm>
            <a:off x="5196839" y="3048805"/>
            <a:ext cx="6088771" cy="1015663"/>
          </a:xfrm>
          <a:prstGeom prst="rect">
            <a:avLst/>
          </a:prstGeom>
          <a:noFill/>
        </p:spPr>
        <p:txBody>
          <a:bodyPr wrap="square" rtlCol="0">
            <a:spAutoFit/>
          </a:bodyPr>
          <a:lstStyle/>
          <a:p>
            <a:pPr algn="just"/>
            <a:r>
              <a:rPr lang="en-US" sz="2000" spc="-5" dirty="0">
                <a:solidFill>
                  <a:srgbClr val="404040"/>
                </a:solidFill>
                <a:latin typeface="Abadi" panose="020B0604020104020204" pitchFamily="34" charset="0"/>
                <a:cs typeface="Carlito"/>
              </a:rPr>
              <a:t>KSC LC-39A has </a:t>
            </a:r>
            <a:r>
              <a:rPr lang="en-US" sz="2000" dirty="0">
                <a:solidFill>
                  <a:srgbClr val="404040"/>
                </a:solidFill>
                <a:latin typeface="Abadi" panose="020B0604020104020204" pitchFamily="34" charset="0"/>
                <a:cs typeface="Carlito"/>
              </a:rPr>
              <a:t>the </a:t>
            </a:r>
            <a:r>
              <a:rPr lang="en-US" sz="2000" spc="-10" dirty="0">
                <a:solidFill>
                  <a:srgbClr val="404040"/>
                </a:solidFill>
                <a:latin typeface="Abadi" panose="020B0604020104020204" pitchFamily="34" charset="0"/>
                <a:cs typeface="Carlito"/>
              </a:rPr>
              <a:t>highest </a:t>
            </a:r>
            <a:r>
              <a:rPr lang="en-US" sz="2000" dirty="0">
                <a:solidFill>
                  <a:srgbClr val="404040"/>
                </a:solidFill>
                <a:latin typeface="Abadi" panose="020B0604020104020204" pitchFamily="34" charset="0"/>
                <a:cs typeface="Carlito"/>
              </a:rPr>
              <a:t>success </a:t>
            </a:r>
            <a:r>
              <a:rPr lang="en-US" sz="2000" spc="-40" dirty="0">
                <a:solidFill>
                  <a:srgbClr val="404040"/>
                </a:solidFill>
                <a:latin typeface="Abadi" panose="020B0604020104020204" pitchFamily="34" charset="0"/>
                <a:cs typeface="Carlito"/>
              </a:rPr>
              <a:t>rate </a:t>
            </a:r>
            <a:r>
              <a:rPr lang="en-US" sz="2000" spc="-5" dirty="0">
                <a:solidFill>
                  <a:srgbClr val="404040"/>
                </a:solidFill>
                <a:latin typeface="Abadi" panose="020B0604020104020204" pitchFamily="34" charset="0"/>
                <a:cs typeface="Carlito"/>
              </a:rPr>
              <a:t>with </a:t>
            </a:r>
            <a:r>
              <a:rPr lang="en-US" sz="2000" dirty="0">
                <a:solidFill>
                  <a:srgbClr val="404040"/>
                </a:solidFill>
                <a:latin typeface="Abadi" panose="020B0604020104020204" pitchFamily="34" charset="0"/>
                <a:cs typeface="Carlito"/>
              </a:rPr>
              <a:t>10 </a:t>
            </a:r>
            <a:r>
              <a:rPr lang="en-US" sz="2000" spc="-5" dirty="0">
                <a:solidFill>
                  <a:srgbClr val="404040"/>
                </a:solidFill>
                <a:latin typeface="Abadi" panose="020B0604020104020204" pitchFamily="34" charset="0"/>
                <a:cs typeface="Carlito"/>
              </a:rPr>
              <a:t>successful </a:t>
            </a:r>
            <a:r>
              <a:rPr lang="en-US" sz="2000" dirty="0">
                <a:solidFill>
                  <a:srgbClr val="404040"/>
                </a:solidFill>
                <a:latin typeface="Abadi" panose="020B0604020104020204" pitchFamily="34" charset="0"/>
                <a:cs typeface="Carlito"/>
              </a:rPr>
              <a:t>landings and 3 </a:t>
            </a:r>
            <a:r>
              <a:rPr lang="en-US" sz="2000" spc="-20" dirty="0">
                <a:solidFill>
                  <a:srgbClr val="404040"/>
                </a:solidFill>
                <a:latin typeface="Abadi" panose="020B0604020104020204" pitchFamily="34" charset="0"/>
                <a:cs typeface="Carlito"/>
              </a:rPr>
              <a:t>failed</a:t>
            </a:r>
            <a:r>
              <a:rPr lang="en-US" sz="2000" spc="-105" dirty="0">
                <a:solidFill>
                  <a:srgbClr val="404040"/>
                </a:solidFill>
                <a:latin typeface="Abadi" panose="020B0604020104020204" pitchFamily="34" charset="0"/>
                <a:cs typeface="Carlito"/>
              </a:rPr>
              <a:t> </a:t>
            </a:r>
            <a:r>
              <a:rPr lang="en-US" sz="2000" dirty="0">
                <a:solidFill>
                  <a:srgbClr val="404040"/>
                </a:solidFill>
                <a:latin typeface="Abadi" panose="020B0604020104020204" pitchFamily="34" charset="0"/>
                <a:cs typeface="Carlito"/>
              </a:rPr>
              <a:t>landings.</a:t>
            </a:r>
            <a:endParaRPr lang="en-US" sz="2000" dirty="0">
              <a:latin typeface="Abadi" panose="020B0604020104020204" pitchFamily="34" charset="0"/>
              <a:cs typeface="Carlito"/>
            </a:endParaRPr>
          </a:p>
          <a:p>
            <a:pPr algn="just"/>
            <a:endParaRPr lang="en-ID" sz="20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x Success </a:t>
            </a:r>
          </a:p>
        </p:txBody>
      </p:sp>
      <p:pic>
        <p:nvPicPr>
          <p:cNvPr id="2" name="Picture 1">
            <a:extLst>
              <a:ext uri="{FF2B5EF4-FFF2-40B4-BE49-F238E27FC236}">
                <a16:creationId xmlns:a16="http://schemas.microsoft.com/office/drawing/2014/main" id="{5A2EF8F9-1FE5-4A4B-B2BB-0C7E4D926861}"/>
              </a:ext>
            </a:extLst>
          </p:cNvPr>
          <p:cNvPicPr>
            <a:picLocks noChangeAspect="1"/>
          </p:cNvPicPr>
          <p:nvPr/>
        </p:nvPicPr>
        <p:blipFill>
          <a:blip r:embed="rId3"/>
          <a:stretch>
            <a:fillRect/>
          </a:stretch>
        </p:blipFill>
        <p:spPr>
          <a:xfrm>
            <a:off x="313443" y="1603119"/>
            <a:ext cx="11565114" cy="2981202"/>
          </a:xfrm>
          <a:prstGeom prst="rect">
            <a:avLst/>
          </a:prstGeom>
        </p:spPr>
      </p:pic>
      <p:sp>
        <p:nvSpPr>
          <p:cNvPr id="4" name="TextBox 3">
            <a:extLst>
              <a:ext uri="{FF2B5EF4-FFF2-40B4-BE49-F238E27FC236}">
                <a16:creationId xmlns:a16="http://schemas.microsoft.com/office/drawing/2014/main" id="{9E267827-CAE9-4A67-A2F9-9386BBF5FD76}"/>
              </a:ext>
            </a:extLst>
          </p:cNvPr>
          <p:cNvSpPr txBox="1"/>
          <p:nvPr/>
        </p:nvSpPr>
        <p:spPr>
          <a:xfrm>
            <a:off x="313443" y="4785360"/>
            <a:ext cx="11565114" cy="1631216"/>
          </a:xfrm>
          <a:prstGeom prst="rect">
            <a:avLst/>
          </a:prstGeom>
          <a:noFill/>
        </p:spPr>
        <p:txBody>
          <a:bodyPr wrap="square" rtlCol="0">
            <a:spAutoFit/>
          </a:bodyPr>
          <a:lstStyle/>
          <a:p>
            <a:pPr algn="just"/>
            <a:r>
              <a:rPr lang="en-US" sz="2000" dirty="0">
                <a:latin typeface="Abadi" panose="020B0604020104020204" pitchFamily="34" charset="0"/>
              </a:rPr>
              <a:t>In the </a:t>
            </a:r>
            <a:r>
              <a:rPr lang="en-US" sz="2000" dirty="0" err="1">
                <a:latin typeface="Abadi" panose="020B0604020104020204" pitchFamily="34" charset="0"/>
              </a:rPr>
              <a:t>Plotly</a:t>
            </a:r>
            <a:r>
              <a:rPr lang="en-US" sz="2000" dirty="0">
                <a:latin typeface="Abadi" panose="020B0604020104020204" pitchFamily="34" charset="0"/>
              </a:rPr>
              <a:t> dashboard, there is a payload range selector that ranges from 0 to 10,000, which is below the maximum payload of 15,600 kg. The 'Class' attribute indicates 1 for successful landings and 0 for failures. The scatter plot also incorporates booster version categories by color and represents the number of launches with point size. Interestingly, within the specific payload range of 0 to 6,000 kg, there are two instances of failed landings despite payloads being recorded as zero kilograms.</a:t>
            </a:r>
            <a:endParaRPr lang="en-ID" sz="2000"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D8B68B3C-1F0E-4FF2-9D1B-1BCD37B4C953}"/>
              </a:ext>
            </a:extLst>
          </p:cNvPr>
          <p:cNvPicPr>
            <a:picLocks noChangeAspect="1"/>
          </p:cNvPicPr>
          <p:nvPr/>
        </p:nvPicPr>
        <p:blipFill>
          <a:blip r:embed="rId3"/>
          <a:stretch>
            <a:fillRect/>
          </a:stretch>
        </p:blipFill>
        <p:spPr>
          <a:xfrm>
            <a:off x="770011" y="1960303"/>
            <a:ext cx="6377549" cy="3543083"/>
          </a:xfrm>
          <a:prstGeom prst="rect">
            <a:avLst/>
          </a:prstGeom>
        </p:spPr>
      </p:pic>
      <p:sp>
        <p:nvSpPr>
          <p:cNvPr id="3" name="TextBox 2">
            <a:extLst>
              <a:ext uri="{FF2B5EF4-FFF2-40B4-BE49-F238E27FC236}">
                <a16:creationId xmlns:a16="http://schemas.microsoft.com/office/drawing/2014/main" id="{E6619851-0E86-4167-A73A-E36AB50A4CE3}"/>
              </a:ext>
            </a:extLst>
          </p:cNvPr>
          <p:cNvSpPr txBox="1"/>
          <p:nvPr/>
        </p:nvSpPr>
        <p:spPr>
          <a:xfrm>
            <a:off x="7330440" y="1960303"/>
            <a:ext cx="4127532" cy="3477875"/>
          </a:xfrm>
          <a:prstGeom prst="rect">
            <a:avLst/>
          </a:prstGeom>
          <a:noFill/>
        </p:spPr>
        <p:txBody>
          <a:bodyPr wrap="square" rtlCol="0">
            <a:spAutoFit/>
          </a:bodyPr>
          <a:lstStyle/>
          <a:p>
            <a:pPr algn="just"/>
            <a:r>
              <a:rPr lang="en-US" sz="2000" dirty="0">
                <a:latin typeface="Abadi" panose="020B0604020104020204" pitchFamily="34" charset="0"/>
              </a:rPr>
              <a:t>All models achieved a similar accuracy of 83.33% on the test set. However, the test set is quite small, with only 18 samples. This small sample size can result in significant variability in accuracy outcomes, as seen with the Decision Tree Classifier model in repeated tests. To accurately identify the best model, we likely need a larger dataset.</a:t>
            </a:r>
            <a:endParaRPr lang="en-ID" sz="20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7D3B77F7-896C-4E91-A445-AC4C9FEA392D}"/>
              </a:ext>
            </a:extLst>
          </p:cNvPr>
          <p:cNvPicPr>
            <a:picLocks noChangeAspect="1"/>
          </p:cNvPicPr>
          <p:nvPr/>
        </p:nvPicPr>
        <p:blipFill>
          <a:blip r:embed="rId3"/>
          <a:stretch>
            <a:fillRect/>
          </a:stretch>
        </p:blipFill>
        <p:spPr>
          <a:xfrm>
            <a:off x="770011" y="1581762"/>
            <a:ext cx="4541914" cy="3450635"/>
          </a:xfrm>
          <a:prstGeom prst="rect">
            <a:avLst/>
          </a:prstGeom>
        </p:spPr>
      </p:pic>
      <p:sp>
        <p:nvSpPr>
          <p:cNvPr id="3" name="TextBox 2">
            <a:extLst>
              <a:ext uri="{FF2B5EF4-FFF2-40B4-BE49-F238E27FC236}">
                <a16:creationId xmlns:a16="http://schemas.microsoft.com/office/drawing/2014/main" id="{526B8AD9-C87E-4BE8-80C5-69534508710B}"/>
              </a:ext>
            </a:extLst>
          </p:cNvPr>
          <p:cNvSpPr txBox="1"/>
          <p:nvPr/>
        </p:nvSpPr>
        <p:spPr>
          <a:xfrm>
            <a:off x="5715000" y="1581762"/>
            <a:ext cx="5570611" cy="2862322"/>
          </a:xfrm>
          <a:prstGeom prst="rect">
            <a:avLst/>
          </a:prstGeom>
          <a:noFill/>
        </p:spPr>
        <p:txBody>
          <a:bodyPr wrap="square" rtlCol="0">
            <a:spAutoFit/>
          </a:bodyPr>
          <a:lstStyle/>
          <a:p>
            <a:pPr algn="just"/>
            <a:r>
              <a:rPr lang="en-US" sz="2000" dirty="0">
                <a:latin typeface="Abadi" panose="020B0604020104020204" pitchFamily="34" charset="0"/>
              </a:rPr>
              <a:t>Because all models showed identical performance on the test set, their confusion matrices are also identical. The models correctly predicted 12 successful landings and 3 unsuccessful landings. However, they incorrectly predicted 3 successful landings when the actual result was an unsuccessful landing (false positives). This suggests that our models have a tendency to overpredict successful landings.</a:t>
            </a:r>
            <a:endParaRPr lang="en-ID" sz="2000" dirty="0">
              <a:latin typeface="Abadi" panose="020B0604020104020204" pitchFamily="34" charset="0"/>
            </a:endParaRPr>
          </a:p>
        </p:txBody>
      </p:sp>
      <p:sp>
        <p:nvSpPr>
          <p:cNvPr id="6" name="TextBox 5">
            <a:extLst>
              <a:ext uri="{FF2B5EF4-FFF2-40B4-BE49-F238E27FC236}">
                <a16:creationId xmlns:a16="http://schemas.microsoft.com/office/drawing/2014/main" id="{0F6BCA46-76FA-4677-84C4-76C72B6AA410}"/>
              </a:ext>
            </a:extLst>
          </p:cNvPr>
          <p:cNvSpPr txBox="1"/>
          <p:nvPr/>
        </p:nvSpPr>
        <p:spPr>
          <a:xfrm>
            <a:off x="5715000" y="5181600"/>
            <a:ext cx="5570611" cy="707886"/>
          </a:xfrm>
          <a:prstGeom prst="rect">
            <a:avLst/>
          </a:prstGeom>
          <a:noFill/>
        </p:spPr>
        <p:txBody>
          <a:bodyPr wrap="square" rtlCol="0">
            <a:spAutoFit/>
          </a:bodyPr>
          <a:lstStyle/>
          <a:p>
            <a:pPr algn="just"/>
            <a:r>
              <a:rPr lang="en-US" sz="2000" i="1" spc="-15" dirty="0">
                <a:latin typeface="Abadi" panose="020B0604020104020204" pitchFamily="34" charset="0"/>
                <a:cs typeface="Carlito"/>
              </a:rPr>
              <a:t>Correct predictions are </a:t>
            </a:r>
            <a:r>
              <a:rPr lang="en-US" sz="2000" i="1" spc="-5" dirty="0">
                <a:latin typeface="Abadi" panose="020B0604020104020204" pitchFamily="34" charset="0"/>
                <a:cs typeface="Carlito"/>
              </a:rPr>
              <a:t>on </a:t>
            </a:r>
            <a:r>
              <a:rPr lang="en-US" sz="2000" i="1" dirty="0">
                <a:latin typeface="Abadi" panose="020B0604020104020204" pitchFamily="34" charset="0"/>
                <a:cs typeface="Carlito"/>
              </a:rPr>
              <a:t>a d</a:t>
            </a:r>
            <a:r>
              <a:rPr lang="en-US" sz="2000" i="1" spc="-10" dirty="0">
                <a:latin typeface="Abadi" panose="020B0604020104020204" pitchFamily="34" charset="0"/>
                <a:cs typeface="Carlito"/>
              </a:rPr>
              <a:t>iagonal </a:t>
            </a:r>
            <a:r>
              <a:rPr lang="en-US" sz="2000" i="1" spc="-20" dirty="0">
                <a:latin typeface="Abadi" panose="020B0604020104020204" pitchFamily="34" charset="0"/>
                <a:cs typeface="Carlito"/>
              </a:rPr>
              <a:t>from </a:t>
            </a:r>
            <a:r>
              <a:rPr lang="en-US" sz="2000" i="1" spc="-15" dirty="0">
                <a:latin typeface="Abadi" panose="020B0604020104020204" pitchFamily="34" charset="0"/>
                <a:cs typeface="Carlito"/>
              </a:rPr>
              <a:t>top  </a:t>
            </a:r>
            <a:r>
              <a:rPr lang="en-US" sz="2000" i="1" spc="-5" dirty="0">
                <a:latin typeface="Abadi" panose="020B0604020104020204" pitchFamily="34" charset="0"/>
                <a:cs typeface="Carlito"/>
              </a:rPr>
              <a:t>left </a:t>
            </a:r>
            <a:r>
              <a:rPr lang="en-US" sz="2000" i="1" spc="-15" dirty="0">
                <a:latin typeface="Abadi" panose="020B0604020104020204" pitchFamily="34" charset="0"/>
                <a:cs typeface="Carlito"/>
              </a:rPr>
              <a:t>to </a:t>
            </a:r>
            <a:r>
              <a:rPr lang="en-US" sz="2000" i="1" spc="-20" dirty="0">
                <a:latin typeface="Abadi" panose="020B0604020104020204" pitchFamily="34" charset="0"/>
                <a:cs typeface="Carlito"/>
              </a:rPr>
              <a:t>bottom</a:t>
            </a:r>
            <a:r>
              <a:rPr lang="en-US" sz="2000" i="1" spc="-80" dirty="0">
                <a:latin typeface="Abadi" panose="020B0604020104020204" pitchFamily="34" charset="0"/>
                <a:cs typeface="Carlito"/>
              </a:rPr>
              <a:t> </a:t>
            </a:r>
            <a:r>
              <a:rPr lang="en-US" sz="2000" i="1" spc="-5" dirty="0">
                <a:latin typeface="Abadi" panose="020B0604020104020204" pitchFamily="34" charset="0"/>
                <a:cs typeface="Carlito"/>
              </a:rPr>
              <a:t>right.</a:t>
            </a:r>
            <a:endParaRPr lang="en-US" sz="2000" i="1" dirty="0">
              <a:latin typeface="Abadi" panose="020B0604020104020204" pitchFamily="34" charset="0"/>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2937D472-1537-4F13-97E5-3EE5BAD7F086}"/>
              </a:ext>
            </a:extLst>
          </p:cNvPr>
          <p:cNvSpPr txBox="1"/>
          <p:nvPr/>
        </p:nvSpPr>
        <p:spPr>
          <a:xfrm>
            <a:off x="770011" y="1630680"/>
            <a:ext cx="10687961" cy="3785652"/>
          </a:xfrm>
          <a:prstGeom prst="rect">
            <a:avLst/>
          </a:prstGeom>
          <a:noFill/>
        </p:spPr>
        <p:txBody>
          <a:bodyPr wrap="square" rtlCol="0">
            <a:spAutoFit/>
          </a:bodyPr>
          <a:lstStyle/>
          <a:p>
            <a:pPr marL="457200" indent="-457200" algn="just">
              <a:buFont typeface="Arial" panose="020B0604020202020204" pitchFamily="34" charset="0"/>
              <a:buChar char="•"/>
            </a:pPr>
            <a:r>
              <a:rPr lang="en-US" sz="2000" dirty="0">
                <a:latin typeface="Abadi" panose="020B0604020104020204" pitchFamily="34" charset="0"/>
              </a:rPr>
              <a:t>Our task was to develop a machine learning model for </a:t>
            </a:r>
            <a:r>
              <a:rPr lang="en-US" sz="2000" dirty="0" err="1">
                <a:latin typeface="Abadi" panose="020B0604020104020204" pitchFamily="34" charset="0"/>
              </a:rPr>
              <a:t>SpaceY</a:t>
            </a:r>
            <a:r>
              <a:rPr lang="en-US" sz="2000" dirty="0">
                <a:latin typeface="Abadi" panose="020B0604020104020204" pitchFamily="34" charset="0"/>
              </a:rPr>
              <a:t>, aiming to compete with SpaceX. The objective was to predict the successful landing of Stage 1 to save approximately $100 million USD. </a:t>
            </a:r>
          </a:p>
          <a:p>
            <a:pPr marL="457200" indent="-457200" algn="just">
              <a:buFont typeface="Arial" panose="020B0604020202020204" pitchFamily="34" charset="0"/>
              <a:buChar char="•"/>
            </a:pPr>
            <a:r>
              <a:rPr lang="en-US" sz="2000" dirty="0">
                <a:latin typeface="Abadi" panose="020B0604020104020204" pitchFamily="34" charset="0"/>
              </a:rPr>
              <a:t>We utilized data from a public SpaceX API and web-scraped the SpaceX Wikipedia page. We labeled the data and stored it in a DB2 SQL database, then created a dashboard for visualization. </a:t>
            </a:r>
          </a:p>
          <a:p>
            <a:pPr marL="457200" indent="-457200" algn="just">
              <a:buFont typeface="Arial" panose="020B0604020202020204" pitchFamily="34" charset="0"/>
              <a:buChar char="•"/>
            </a:pPr>
            <a:r>
              <a:rPr lang="en-US" sz="2000" dirty="0">
                <a:latin typeface="Abadi" panose="020B0604020104020204" pitchFamily="34" charset="0"/>
              </a:rPr>
              <a:t>The machine learning model we developed achieved an accuracy of 83%. </a:t>
            </a:r>
            <a:r>
              <a:rPr lang="en-US" sz="2000" dirty="0" err="1">
                <a:latin typeface="Abadi" panose="020B0604020104020204" pitchFamily="34" charset="0"/>
              </a:rPr>
              <a:t>Allon</a:t>
            </a:r>
            <a:r>
              <a:rPr lang="en-US" sz="2000" dirty="0">
                <a:latin typeface="Abadi" panose="020B0604020104020204" pitchFamily="34" charset="0"/>
              </a:rPr>
              <a:t> Mask of </a:t>
            </a:r>
            <a:r>
              <a:rPr lang="en-US" sz="2000" dirty="0" err="1">
                <a:latin typeface="Abadi" panose="020B0604020104020204" pitchFamily="34" charset="0"/>
              </a:rPr>
              <a:t>SpaceY</a:t>
            </a:r>
            <a:r>
              <a:rPr lang="en-US" sz="2000" dirty="0">
                <a:latin typeface="Abadi" panose="020B0604020104020204" pitchFamily="34" charset="0"/>
              </a:rPr>
              <a:t> can use this model to predict, with relatively high accuracy, whether a launch will have a successful Stage 1 landing before it takes place, aiding in the decision to proceed with the launch. </a:t>
            </a:r>
          </a:p>
          <a:p>
            <a:pPr marL="457200" indent="-457200" algn="just">
              <a:buFont typeface="Arial" panose="020B0604020202020204" pitchFamily="34" charset="0"/>
              <a:buChar char="•"/>
            </a:pPr>
            <a:r>
              <a:rPr lang="en-US" sz="2000" dirty="0">
                <a:latin typeface="Abadi" panose="020B0604020104020204" pitchFamily="34" charset="0"/>
              </a:rPr>
              <a:t>Collecting more data could help in identifying the best machine learning model and further improving accuracy.</a:t>
            </a:r>
            <a:endParaRPr lang="en-ID" sz="2000" dirty="0">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URL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https://github.com/evanserlangga/IBMDSPFP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References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5"/>
              </a:rPr>
              <a:t>https://en.wikipedia.org/wiki/SpaceX</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1269A337-5F89-4DA0-846F-6F535F3F38D0}"/>
              </a:ext>
            </a:extLst>
          </p:cNvPr>
          <p:cNvPicPr>
            <a:picLocks noChangeAspect="1"/>
          </p:cNvPicPr>
          <p:nvPr/>
        </p:nvPicPr>
        <p:blipFill>
          <a:blip r:embed="rId6"/>
          <a:stretch>
            <a:fillRect/>
          </a:stretch>
        </p:blipFill>
        <p:spPr>
          <a:xfrm>
            <a:off x="8685286" y="4056622"/>
            <a:ext cx="2600325" cy="175260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834049"/>
            <a:ext cx="10263749" cy="280831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6400" dirty="0">
                <a:solidFill>
                  <a:schemeClr val="bg2">
                    <a:lumMod val="50000"/>
                  </a:schemeClr>
                </a:solidFill>
                <a:latin typeface="Abadi"/>
              </a:rPr>
              <a:t>The data collection methodology involved combining data from the SpaceX public API and the SpaceX Wikipedia page. </a:t>
            </a: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6400" dirty="0">
                <a:solidFill>
                  <a:schemeClr val="bg2">
                    <a:lumMod val="50000"/>
                  </a:schemeClr>
                </a:solidFill>
                <a:latin typeface="Abadi"/>
              </a:rPr>
              <a:t>Data Wrangling was perform to clean and prepare the data, afterwards Successful and Unsuccessful Landings were classified based on specific criteria. </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gn="just">
              <a:lnSpc>
                <a:spcPct val="120000"/>
              </a:lnSpc>
              <a:spcBef>
                <a:spcPts val="1400"/>
              </a:spcBef>
            </a:pPr>
            <a:r>
              <a:rPr lang="en-US" sz="6400" dirty="0">
                <a:solidFill>
                  <a:schemeClr val="bg1">
                    <a:lumMod val="50000"/>
                  </a:schemeClr>
                </a:solidFill>
                <a:latin typeface="Abadi"/>
              </a:rPr>
              <a:t>EDA was conducted using SQL and various visualization techniques to gain insights.</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gn="just">
              <a:lnSpc>
                <a:spcPct val="120000"/>
              </a:lnSpc>
              <a:spcBef>
                <a:spcPts val="1400"/>
              </a:spcBef>
            </a:pPr>
            <a:r>
              <a:rPr lang="en-US" sz="6400" dirty="0">
                <a:solidFill>
                  <a:schemeClr val="bg1">
                    <a:lumMod val="50000"/>
                  </a:schemeClr>
                </a:solidFill>
                <a:latin typeface="Abadi"/>
              </a:rPr>
              <a:t>Interactive visual analytics were implemented.</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6400" dirty="0">
                <a:solidFill>
                  <a:schemeClr val="bg2">
                    <a:lumMod val="50000"/>
                  </a:schemeClr>
                </a:solidFill>
                <a:latin typeface="Abadi"/>
              </a:rPr>
              <a:t>Predictive analysis was carried out using classification models, and model parameters were fine-tuned using </a:t>
            </a:r>
            <a:r>
              <a:rPr lang="en-US" sz="6400" dirty="0" err="1">
                <a:solidFill>
                  <a:schemeClr val="bg2">
                    <a:lumMod val="50000"/>
                  </a:schemeClr>
                </a:solidFill>
                <a:latin typeface="Abadi"/>
              </a:rPr>
              <a:t>GridSearchCV</a:t>
            </a:r>
            <a:r>
              <a:rPr lang="en-US" sz="6400" dirty="0">
                <a:solidFill>
                  <a:schemeClr val="bg2">
                    <a:lumMod val="50000"/>
                  </a:schemeClr>
                </a:solidFill>
                <a:latin typeface="Abadi"/>
              </a:rPr>
              <a:t>.</a:t>
            </a:r>
            <a:endParaRPr lang="en-US" sz="64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54771" y="35577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3665"/>
            <a:ext cx="10515600" cy="4351338"/>
          </a:xfrm>
          <a:prstGeom prst="rect">
            <a:avLst/>
          </a:prstGeom>
        </p:spPr>
        <p:txBody>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data collection process included utilizing API requests from SpaceX's public API and scraping data from a table found in SpaceX's Wikipedia entry. The subsequent slide will illustrate the flowchart depicting the data collection process from the API, followed by another slide detailing the flowchart for data collection through web scraping.</a:t>
            </a:r>
          </a:p>
          <a:p>
            <a:pPr algn="just">
              <a:lnSpc>
                <a:spcPct val="100000"/>
              </a:lnSpc>
              <a:spcBef>
                <a:spcPts val="1400"/>
              </a:spcBef>
            </a:pPr>
            <a:r>
              <a:rPr lang="en-US" sz="2000" dirty="0">
                <a:latin typeface="Abadi" panose="020B0604020104020204" pitchFamily="34" charset="0"/>
              </a:rPr>
              <a:t>Space X API Data Columns:</a:t>
            </a:r>
          </a:p>
          <a:p>
            <a:pPr marL="0" indent="0" algn="just">
              <a:lnSpc>
                <a:spcPct val="100000"/>
              </a:lnSpc>
              <a:spcBef>
                <a:spcPts val="1400"/>
              </a:spcBef>
              <a:buNone/>
            </a:pPr>
            <a:r>
              <a:rPr lang="en-US" sz="2000" dirty="0" err="1">
                <a:solidFill>
                  <a:srgbClr val="0948CB"/>
                </a:solidFill>
                <a:latin typeface="Abadi" panose="020B0604020104020204" pitchFamily="34" charset="0"/>
              </a:rPr>
              <a:t>FlightNumber</a:t>
            </a:r>
            <a:r>
              <a:rPr lang="en-US" sz="2000" dirty="0">
                <a:solidFill>
                  <a:srgbClr val="0948CB"/>
                </a:solidFill>
                <a:latin typeface="Abadi" panose="020B0604020104020204" pitchFamily="34" charset="0"/>
              </a:rPr>
              <a:t>, Date, </a:t>
            </a:r>
            <a:r>
              <a:rPr lang="en-US" sz="2000" dirty="0" err="1">
                <a:solidFill>
                  <a:srgbClr val="0948CB"/>
                </a:solidFill>
                <a:latin typeface="Abadi" panose="020B0604020104020204" pitchFamily="34" charset="0"/>
              </a:rPr>
              <a:t>BoosterVersion</a:t>
            </a:r>
            <a:r>
              <a:rPr lang="en-US" sz="2000" dirty="0">
                <a:solidFill>
                  <a:srgbClr val="0948CB"/>
                </a:solidFill>
                <a:latin typeface="Abadi" panose="020B0604020104020204" pitchFamily="34" charset="0"/>
              </a:rPr>
              <a:t>, </a:t>
            </a:r>
            <a:r>
              <a:rPr lang="en-US" sz="2000" dirty="0" err="1">
                <a:solidFill>
                  <a:srgbClr val="0948CB"/>
                </a:solidFill>
                <a:latin typeface="Abadi" panose="020B0604020104020204" pitchFamily="34" charset="0"/>
              </a:rPr>
              <a:t>PayloadMass</a:t>
            </a:r>
            <a:r>
              <a:rPr lang="en-US" sz="2000" dirty="0">
                <a:solidFill>
                  <a:srgbClr val="0948CB"/>
                </a:solidFill>
                <a:latin typeface="Abadi" panose="020B0604020104020204" pitchFamily="34" charset="0"/>
              </a:rPr>
              <a:t>, Orbit, </a:t>
            </a:r>
            <a:r>
              <a:rPr lang="en-US" sz="2000" dirty="0" err="1">
                <a:solidFill>
                  <a:srgbClr val="0948CB"/>
                </a:solidFill>
                <a:latin typeface="Abadi" panose="020B0604020104020204" pitchFamily="34" charset="0"/>
              </a:rPr>
              <a:t>LaunchSite</a:t>
            </a:r>
            <a:r>
              <a:rPr lang="en-US" sz="2000" dirty="0">
                <a:solidFill>
                  <a:srgbClr val="0948CB"/>
                </a:solidFill>
                <a:latin typeface="Abadi" panose="020B0604020104020204" pitchFamily="34" charset="0"/>
              </a:rPr>
              <a:t>, Outcome, Flights, </a:t>
            </a:r>
            <a:r>
              <a:rPr lang="en-US" sz="2000" dirty="0" err="1">
                <a:solidFill>
                  <a:srgbClr val="0948CB"/>
                </a:solidFill>
                <a:latin typeface="Abadi" panose="020B0604020104020204" pitchFamily="34" charset="0"/>
              </a:rPr>
              <a:t>GridFins</a:t>
            </a:r>
            <a:r>
              <a:rPr lang="en-US" sz="2000" dirty="0">
                <a:solidFill>
                  <a:srgbClr val="0948CB"/>
                </a:solidFill>
                <a:latin typeface="Abadi" panose="020B0604020104020204" pitchFamily="34" charset="0"/>
              </a:rPr>
              <a:t>, Reused, Legs, </a:t>
            </a:r>
            <a:r>
              <a:rPr lang="en-US" sz="2000" dirty="0" err="1">
                <a:solidFill>
                  <a:srgbClr val="0948CB"/>
                </a:solidFill>
                <a:latin typeface="Abadi" panose="020B0604020104020204" pitchFamily="34" charset="0"/>
              </a:rPr>
              <a:t>LandingPad</a:t>
            </a:r>
            <a:r>
              <a:rPr lang="en-US" sz="2000" dirty="0">
                <a:solidFill>
                  <a:srgbClr val="0948CB"/>
                </a:solidFill>
                <a:latin typeface="Abadi" panose="020B0604020104020204" pitchFamily="34" charset="0"/>
              </a:rPr>
              <a:t>, Block, </a:t>
            </a:r>
            <a:r>
              <a:rPr lang="en-US" sz="2000" dirty="0" err="1">
                <a:solidFill>
                  <a:srgbClr val="0948CB"/>
                </a:solidFill>
                <a:latin typeface="Abadi" panose="020B0604020104020204" pitchFamily="34" charset="0"/>
              </a:rPr>
              <a:t>ReusedCount</a:t>
            </a:r>
            <a:r>
              <a:rPr lang="en-US" sz="2000" dirty="0">
                <a:solidFill>
                  <a:srgbClr val="0948CB"/>
                </a:solidFill>
                <a:latin typeface="Abadi" panose="020B0604020104020204" pitchFamily="34" charset="0"/>
              </a:rPr>
              <a:t>, Serial, Longitude, Latitude</a:t>
            </a:r>
          </a:p>
          <a:p>
            <a:pPr algn="just">
              <a:lnSpc>
                <a:spcPct val="100000"/>
              </a:lnSpc>
              <a:spcBef>
                <a:spcPts val="1400"/>
              </a:spcBef>
            </a:pPr>
            <a:r>
              <a:rPr lang="en-US" sz="2000" dirty="0">
                <a:latin typeface="Abadi" panose="020B0604020104020204" pitchFamily="34" charset="0"/>
              </a:rPr>
              <a:t>Wikipedia </a:t>
            </a:r>
            <a:r>
              <a:rPr lang="en-US" sz="2000" dirty="0" err="1">
                <a:latin typeface="Abadi" panose="020B0604020104020204" pitchFamily="34" charset="0"/>
              </a:rPr>
              <a:t>Webscrape</a:t>
            </a:r>
            <a:r>
              <a:rPr lang="en-US" sz="2000" dirty="0">
                <a:latin typeface="Abadi" panose="020B0604020104020204" pitchFamily="34" charset="0"/>
              </a:rPr>
              <a:t> Data Columns:</a:t>
            </a:r>
          </a:p>
          <a:p>
            <a:pPr marL="0" indent="0" algn="just">
              <a:lnSpc>
                <a:spcPct val="100000"/>
              </a:lnSpc>
              <a:spcBef>
                <a:spcPts val="1400"/>
              </a:spcBef>
              <a:buNone/>
            </a:pPr>
            <a:r>
              <a:rPr lang="en-US" sz="2000" dirty="0">
                <a:solidFill>
                  <a:srgbClr val="0948CB"/>
                </a:solidFill>
                <a:latin typeface="Abadi" panose="020B0604020104020204" pitchFamily="34" charset="0"/>
              </a:rPr>
              <a:t>Flight No., Launch site, Payload, </a:t>
            </a:r>
            <a:r>
              <a:rPr lang="en-US" sz="2000" dirty="0" err="1">
                <a:solidFill>
                  <a:srgbClr val="0948CB"/>
                </a:solidFill>
                <a:latin typeface="Abadi" panose="020B0604020104020204" pitchFamily="34" charset="0"/>
              </a:rPr>
              <a:t>PayloadMass</a:t>
            </a:r>
            <a:r>
              <a:rPr lang="en-US" sz="2000" dirty="0">
                <a:solidFill>
                  <a:srgbClr val="0948CB"/>
                </a:solidFill>
                <a:latin typeface="Abadi" panose="020B0604020104020204" pitchFamily="34" charset="0"/>
              </a:rPr>
              <a:t>, Orbit, Customer, Launch outcome, Version  Booster, Booster landing, Date, Time</a:t>
            </a:r>
          </a:p>
          <a:p>
            <a:pPr algn="just">
              <a:lnSpc>
                <a:spcPct val="100000"/>
              </a:lnSpc>
              <a:spcBef>
                <a:spcPts val="1400"/>
              </a:spcBef>
            </a:pPr>
            <a:endParaRPr lang="en-US" sz="20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46B129E6-7D4C-444B-9FE7-39DB14E18145}"/>
              </a:ext>
            </a:extLst>
          </p:cNvPr>
          <p:cNvPicPr>
            <a:picLocks noChangeAspect="1"/>
          </p:cNvPicPr>
          <p:nvPr/>
        </p:nvPicPr>
        <p:blipFill>
          <a:blip r:embed="rId3"/>
          <a:stretch>
            <a:fillRect/>
          </a:stretch>
        </p:blipFill>
        <p:spPr>
          <a:xfrm>
            <a:off x="833830" y="1612899"/>
            <a:ext cx="7473317" cy="4412674"/>
          </a:xfrm>
          <a:prstGeom prst="rect">
            <a:avLst/>
          </a:prstGeom>
        </p:spPr>
      </p:pic>
      <p:sp>
        <p:nvSpPr>
          <p:cNvPr id="7" name="Rectangle 6">
            <a:extLst>
              <a:ext uri="{FF2B5EF4-FFF2-40B4-BE49-F238E27FC236}">
                <a16:creationId xmlns:a16="http://schemas.microsoft.com/office/drawing/2014/main" id="{9C754A24-F0E0-42AD-871E-5F648045F4CD}"/>
              </a:ext>
            </a:extLst>
          </p:cNvPr>
          <p:cNvSpPr/>
          <p:nvPr/>
        </p:nvSpPr>
        <p:spPr>
          <a:xfrm>
            <a:off x="8714772" y="1612899"/>
            <a:ext cx="2570839" cy="44126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8" name="TextBox 7">
            <a:extLst>
              <a:ext uri="{FF2B5EF4-FFF2-40B4-BE49-F238E27FC236}">
                <a16:creationId xmlns:a16="http://schemas.microsoft.com/office/drawing/2014/main" id="{409B2C7E-086E-4E68-ACD7-1BB0B779230D}"/>
              </a:ext>
            </a:extLst>
          </p:cNvPr>
          <p:cNvSpPr txBox="1"/>
          <p:nvPr/>
        </p:nvSpPr>
        <p:spPr>
          <a:xfrm>
            <a:off x="8772117" y="1691985"/>
            <a:ext cx="2456148" cy="3477875"/>
          </a:xfrm>
          <a:prstGeom prst="rect">
            <a:avLst/>
          </a:prstGeom>
          <a:noFill/>
        </p:spPr>
        <p:txBody>
          <a:bodyPr wrap="square" rtlCol="0">
            <a:spAutoFit/>
          </a:bodyPr>
          <a:lstStyle/>
          <a:p>
            <a:pPr algn="just"/>
            <a:r>
              <a:rPr lang="en-US" sz="2000" dirty="0">
                <a:latin typeface="Abadi" panose="020B0604020104020204" pitchFamily="34" charset="0"/>
              </a:rPr>
              <a:t>GitHub URL : </a:t>
            </a:r>
          </a:p>
          <a:p>
            <a:pPr algn="just"/>
            <a:endParaRPr lang="en-US" sz="2000" dirty="0">
              <a:latin typeface="Abadi" panose="020B0604020104020204" pitchFamily="34" charset="0"/>
            </a:endParaRPr>
          </a:p>
          <a:p>
            <a:pPr algn="just"/>
            <a:r>
              <a:rPr lang="en-US" sz="2000" dirty="0">
                <a:latin typeface="Abadi" panose="020B0604020104020204" pitchFamily="34" charset="0"/>
                <a:hlinkClick r:id="rId4"/>
              </a:rPr>
              <a:t>https://github.com/evanserlangga/IBMDSPFP/blob/ae5350a75d04afc0344e178494715908fb1de441/jupyter-labs-spacex-data-collection-api.ipynb</a:t>
            </a:r>
            <a:endParaRPr lang="en-US" sz="2000" dirty="0">
              <a:latin typeface="Abadi" panose="020B0604020104020204" pitchFamily="34" charset="0"/>
            </a:endParaRPr>
          </a:p>
          <a:p>
            <a:pPr algn="just"/>
            <a:endParaRPr lang="en-ID" sz="2000" dirty="0">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62D97D4F-0104-4802-BFE5-30391B95323C}"/>
              </a:ext>
            </a:extLst>
          </p:cNvPr>
          <p:cNvPicPr>
            <a:picLocks noChangeAspect="1"/>
          </p:cNvPicPr>
          <p:nvPr/>
        </p:nvPicPr>
        <p:blipFill>
          <a:blip r:embed="rId3"/>
          <a:stretch>
            <a:fillRect/>
          </a:stretch>
        </p:blipFill>
        <p:spPr>
          <a:xfrm>
            <a:off x="1770136" y="1704023"/>
            <a:ext cx="4257675" cy="3857625"/>
          </a:xfrm>
          <a:prstGeom prst="rect">
            <a:avLst/>
          </a:prstGeom>
        </p:spPr>
      </p:pic>
      <p:sp>
        <p:nvSpPr>
          <p:cNvPr id="7" name="Rectangle 6">
            <a:extLst>
              <a:ext uri="{FF2B5EF4-FFF2-40B4-BE49-F238E27FC236}">
                <a16:creationId xmlns:a16="http://schemas.microsoft.com/office/drawing/2014/main" id="{8F369FB8-1BD4-4077-8801-724B3EA4801F}"/>
              </a:ext>
            </a:extLst>
          </p:cNvPr>
          <p:cNvSpPr/>
          <p:nvPr/>
        </p:nvSpPr>
        <p:spPr>
          <a:xfrm>
            <a:off x="6629400" y="1704023"/>
            <a:ext cx="3792464" cy="38576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B6D48C8B-69E6-472C-9C41-AE6DD8F234C1}"/>
              </a:ext>
            </a:extLst>
          </p:cNvPr>
          <p:cNvSpPr txBox="1"/>
          <p:nvPr/>
        </p:nvSpPr>
        <p:spPr>
          <a:xfrm>
            <a:off x="6704452" y="1779747"/>
            <a:ext cx="3642360" cy="2462213"/>
          </a:xfrm>
          <a:prstGeom prst="rect">
            <a:avLst/>
          </a:prstGeom>
          <a:noFill/>
        </p:spPr>
        <p:txBody>
          <a:bodyPr wrap="square" rtlCol="0">
            <a:spAutoFit/>
          </a:bodyPr>
          <a:lstStyle/>
          <a:p>
            <a:pPr algn="just"/>
            <a:r>
              <a:rPr lang="en-US" sz="2200" dirty="0">
                <a:latin typeface="Abadi" panose="020B0604020104020204" pitchFamily="34" charset="0"/>
              </a:rPr>
              <a:t>GitHub URL : </a:t>
            </a:r>
          </a:p>
          <a:p>
            <a:pPr algn="just"/>
            <a:endParaRPr lang="en-ID" sz="2200" dirty="0">
              <a:latin typeface="Abadi" panose="020B0604020104020204" pitchFamily="34" charset="0"/>
            </a:endParaRPr>
          </a:p>
          <a:p>
            <a:pPr algn="just"/>
            <a:r>
              <a:rPr lang="en-ID" sz="2200" dirty="0">
                <a:latin typeface="Abadi" panose="020B0604020104020204" pitchFamily="34" charset="0"/>
                <a:hlinkClick r:id="rId4"/>
              </a:rPr>
              <a:t>https://github.com/evanserlangga/IBMDSPFP/blob/ae5350a75d04afc0344e178494715908fb1de441/jupyter-labs-webscraping.ipynb</a:t>
            </a:r>
            <a:endParaRPr lang="en-ID" sz="2200" dirty="0">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f80a141d-92ca-4d3d-9308-f7e7b1d44ce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323</TotalTime>
  <Words>3358</Words>
  <Application>Microsoft Office PowerPoint</Application>
  <PresentationFormat>Widescreen</PresentationFormat>
  <Paragraphs>229</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DELL</cp:lastModifiedBy>
  <cp:revision>226</cp:revision>
  <dcterms:created xsi:type="dcterms:W3CDTF">2021-04-29T18:58:34Z</dcterms:created>
  <dcterms:modified xsi:type="dcterms:W3CDTF">2024-06-19T19:00:38Z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